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51" r:id="rId5"/>
  </p:sldMasterIdLst>
  <p:notesMasterIdLst>
    <p:notesMasterId r:id="rId17"/>
  </p:notesMasterIdLst>
  <p:handoutMasterIdLst>
    <p:handoutMasterId r:id="rId18"/>
  </p:handoutMasterIdLst>
  <p:sldIdLst>
    <p:sldId id="415" r:id="rId6"/>
    <p:sldId id="358" r:id="rId7"/>
    <p:sldId id="441" r:id="rId8"/>
    <p:sldId id="403" r:id="rId9"/>
    <p:sldId id="435" r:id="rId10"/>
    <p:sldId id="434" r:id="rId11"/>
    <p:sldId id="436" r:id="rId12"/>
    <p:sldId id="438" r:id="rId13"/>
    <p:sldId id="440" r:id="rId14"/>
    <p:sldId id="439" r:id="rId15"/>
    <p:sldId id="405" r:id="rId16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egoe UI" panose="020B0502040204020203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B3AA34E-0331-4283-AF19-114C082CA38C}">
          <p14:sldIdLst>
            <p14:sldId id="415"/>
          </p14:sldIdLst>
        </p14:section>
        <p14:section name="Lindström in brief" id="{34E00431-F80D-4EF7-AF76-8A1D009DC46C}">
          <p14:sldIdLst>
            <p14:sldId id="358"/>
          </p14:sldIdLst>
        </p14:section>
        <p14:section name="Skrb za okolje" id="{A96B77F0-8F7A-4B23-980B-E9CA05FC8F27}">
          <p14:sldIdLst>
            <p14:sldId id="441"/>
            <p14:sldId id="403"/>
          </p14:sldIdLst>
        </p14:section>
        <p14:section name="Delovna oblačila v živilski industriji" id="{249514E9-8161-475F-8AC0-EAB10A36384B}">
          <p14:sldIdLst>
            <p14:sldId id="435"/>
            <p14:sldId id="434"/>
            <p14:sldId id="436"/>
            <p14:sldId id="438"/>
            <p14:sldId id="440"/>
            <p14:sldId id="439"/>
          </p14:sldIdLst>
        </p14:section>
        <p14:section name="Povzetek" id="{84DF3E78-E2F4-4E71-858C-F9B72D676876}">
          <p14:sldIdLst>
            <p14:sldId id="40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Luukka Marleena" initials="LM" lastIdx="10" clrIdx="6">
    <p:extLst>
      <p:ext uri="{19B8F6BF-5375-455C-9EA6-DF929625EA0E}">
        <p15:presenceInfo xmlns:p15="http://schemas.microsoft.com/office/powerpoint/2012/main" userId="S::marleena.luukka@lindstromgroup.com::8585b3a2-43ee-4166-9514-0e668f96e3fd" providerId="AD"/>
      </p:ext>
    </p:extLst>
  </p:cmAuthor>
  <p:cmAuthor id="1" name="Suutari Mikko" initials="SM" lastIdx="44" clrIdx="0">
    <p:extLst>
      <p:ext uri="{19B8F6BF-5375-455C-9EA6-DF929625EA0E}">
        <p15:presenceInfo xmlns:p15="http://schemas.microsoft.com/office/powerpoint/2012/main" userId="S::mikko.suutari@lindstromgroup.com::9b5dbe5d-cfe0-4c40-a950-a74e42fa40dc" providerId="AD"/>
      </p:ext>
    </p:extLst>
  </p:cmAuthor>
  <p:cmAuthor id="2" name="Cederberg Lotta" initials="CL" lastIdx="4" clrIdx="1">
    <p:extLst>
      <p:ext uri="{19B8F6BF-5375-455C-9EA6-DF929625EA0E}">
        <p15:presenceInfo xmlns:p15="http://schemas.microsoft.com/office/powerpoint/2012/main" userId="S-1-5-21-8915387-1169779326-1648912389-31574" providerId="AD"/>
      </p:ext>
    </p:extLst>
  </p:cmAuthor>
  <p:cmAuthor id="3" name="Cederberg Lotta" initials="CL [2]" lastIdx="4" clrIdx="2">
    <p:extLst>
      <p:ext uri="{19B8F6BF-5375-455C-9EA6-DF929625EA0E}">
        <p15:presenceInfo xmlns:p15="http://schemas.microsoft.com/office/powerpoint/2012/main" userId="S::lotta.cederberg@lindstromgroup.com::cc1144f2-997a-4a07-9848-9c2e11d69342" providerId="AD"/>
      </p:ext>
    </p:extLst>
  </p:cmAuthor>
  <p:cmAuthor id="4" name="Huttunen Anna-Kaisa" initials="HA" lastIdx="19" clrIdx="3">
    <p:extLst>
      <p:ext uri="{19B8F6BF-5375-455C-9EA6-DF929625EA0E}">
        <p15:presenceInfo xmlns:p15="http://schemas.microsoft.com/office/powerpoint/2012/main" userId="S::anna-kaisa.huttunen@lindstromgroup.com::bcaa9ee5-01a4-44e8-9ae3-5a404c2fa375" providerId="AD"/>
      </p:ext>
    </p:extLst>
  </p:cmAuthor>
  <p:cmAuthor id="5" name="Puputti Harri" initials="PH" lastIdx="5" clrIdx="4">
    <p:extLst>
      <p:ext uri="{19B8F6BF-5375-455C-9EA6-DF929625EA0E}">
        <p15:presenceInfo xmlns:p15="http://schemas.microsoft.com/office/powerpoint/2012/main" userId="S::harri.puputti@lindstromgroup.com::773fadb7-3803-40d2-a43c-43c7b9baf264" providerId="AD"/>
      </p:ext>
    </p:extLst>
  </p:cmAuthor>
  <p:cmAuthor id="6" name="Kähkönen Leena" initials="KL" lastIdx="4" clrIdx="5">
    <p:extLst>
      <p:ext uri="{19B8F6BF-5375-455C-9EA6-DF929625EA0E}">
        <p15:presenceInfo xmlns:p15="http://schemas.microsoft.com/office/powerpoint/2012/main" userId="S::leena.kahkonen@lindstromgroup.com::1c9ceb50-a644-4e6d-af42-602bebd406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72"/>
    <a:srgbClr val="FF7900"/>
    <a:srgbClr val="7AB800"/>
    <a:srgbClr val="FFFFFF"/>
    <a:srgbClr val="7C109A"/>
    <a:srgbClr val="CA005D"/>
    <a:srgbClr val="008EAA"/>
    <a:srgbClr val="E52330"/>
    <a:srgbClr val="C8C8C8"/>
    <a:srgbClr val="64646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98C36-9A93-459E-965B-4B96882F0A8C}" v="2862" dt="2021-11-25T13:12:19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131A6-BD26-48AF-A0D8-0E75D814C13E}" type="datetime1">
              <a:rPr lang="fi-FI" smtClean="0"/>
              <a:t>25.11.2021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10EF8-7418-3246-8AF0-83ADB9DF39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9598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29DD2-C2E4-4CD5-88A9-9A6D22C509C0}" type="datetime1">
              <a:rPr lang="fi-FI" smtClean="0"/>
              <a:t>25.11.2021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10417-4AC2-7A45-ACF1-D74F875EBA6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8150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>
              <a:cs typeface="Calibri"/>
            </a:endParaRPr>
          </a:p>
          <a:p>
            <a:pPr marL="0" indent="0">
              <a:buFontTx/>
              <a:buNone/>
            </a:pPr>
            <a:endParaRPr lang="fi-FI"/>
          </a:p>
          <a:p>
            <a:pPr marL="0" indent="0">
              <a:buFontTx/>
              <a:buNone/>
            </a:pPr>
            <a:endParaRPr lang="fi-FI"/>
          </a:p>
          <a:p>
            <a:pPr marL="0" indent="0">
              <a:buFontTx/>
              <a:buNone/>
            </a:pPr>
            <a:endParaRPr lang="fi-FI"/>
          </a:p>
          <a:p>
            <a:pPr marL="0" indent="0">
              <a:buFontTx/>
              <a:buNone/>
            </a:pPr>
            <a:endParaRPr lang="fi-FI"/>
          </a:p>
          <a:p>
            <a:pPr marL="0" indent="0">
              <a:buFontTx/>
              <a:buNone/>
            </a:pPr>
            <a:endParaRPr lang="fi-FI"/>
          </a:p>
          <a:p>
            <a:pPr marL="0" indent="0">
              <a:buFontTx/>
              <a:buNone/>
            </a:pPr>
            <a:endParaRPr lang="fi-FI"/>
          </a:p>
          <a:p>
            <a:pPr marL="0" indent="0">
              <a:buFontTx/>
              <a:buNone/>
            </a:pP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0152C42-4D87-4205-8177-7ABB4BC6DCAD}" type="datetime1">
              <a:rPr lang="fi-FI" smtClean="0"/>
              <a:t>25.11.2021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0417-4AC2-7A45-ACF1-D74F875EBA6B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6273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3408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798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5129DD2-C2E4-4CD5-88A9-9A6D22C509C0}" type="datetime1">
              <a:rPr lang="fi-FI" smtClean="0"/>
              <a:t>25.11.2021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0417-4AC2-7A45-ACF1-D74F875EBA6B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173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gif"/><Relationship Id="rId11" Type="http://schemas.openxmlformats.org/officeDocument/2006/relationships/image" Target="../media/image79.png"/><Relationship Id="rId5" Type="http://schemas.openxmlformats.org/officeDocument/2006/relationships/image" Target="../media/image74.jpeg"/><Relationship Id="rId10" Type="http://schemas.openxmlformats.org/officeDocument/2006/relationships/image" Target="../media/image78.jpeg"/><Relationship Id="rId4" Type="http://schemas.openxmlformats.org/officeDocument/2006/relationships/image" Target="../media/image73.jpeg"/><Relationship Id="rId9" Type="http://schemas.openxmlformats.org/officeDocument/2006/relationships/image" Target="../media/image77.jpe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sv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sv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3924000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00" y="2016000"/>
            <a:ext cx="3924000" cy="26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B86E-1E56-41B4-84C4-8A3D9D3B7A97}" type="datetime1">
              <a:rPr lang="fi-FI" smtClean="0"/>
              <a:t>25.11.2021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1999" y="-1"/>
            <a:ext cx="4572000" cy="514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4972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939" y="692300"/>
            <a:ext cx="5996122" cy="792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34DC-B19C-4CCC-9742-653841FAB80A}" type="datetime1">
              <a:rPr lang="fi-FI" smtClean="0"/>
              <a:t>25.11.2021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23983-7EFB-4687-B597-566F53020F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2" y="806642"/>
            <a:ext cx="7935956" cy="423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030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Date Placeholder 1">
            <a:extLst>
              <a:ext uri="{FF2B5EF4-FFF2-40B4-BE49-F238E27FC236}">
                <a16:creationId xmlns:a16="http://schemas.microsoft.com/office/drawing/2014/main" id="{AF308D0D-099B-48E4-AE88-F22803BB2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0000" y="4860000"/>
            <a:ext cx="720000" cy="180000"/>
          </a:xfrm>
          <a:prstGeom prst="rect">
            <a:avLst/>
          </a:prstGeom>
        </p:spPr>
        <p:txBody>
          <a:bodyPr/>
          <a:lstStyle/>
          <a:p>
            <a:fld id="{32183696-7F02-4AC4-B197-A62352546569}" type="datetime1">
              <a:rPr lang="fi-FI" smtClean="0"/>
              <a:t>25.11.2021</a:t>
            </a:fld>
            <a:endParaRPr lang="en-US"/>
          </a:p>
        </p:txBody>
      </p:sp>
      <p:sp>
        <p:nvSpPr>
          <p:cNvPr id="81" name="Footer Placeholder 2">
            <a:extLst>
              <a:ext uri="{FF2B5EF4-FFF2-40B4-BE49-F238E27FC236}">
                <a16:creationId xmlns:a16="http://schemas.microsoft.com/office/drawing/2014/main" id="{C5200EB4-062E-4107-9B71-BB1F733FF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0000" y="4860000"/>
            <a:ext cx="2340000" cy="18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2" name="Slide Number Placeholder 3">
            <a:extLst>
              <a:ext uri="{FF2B5EF4-FFF2-40B4-BE49-F238E27FC236}">
                <a16:creationId xmlns:a16="http://schemas.microsoft.com/office/drawing/2014/main" id="{42D90BAD-407B-4975-921C-2CB3A7D2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800" y="4860000"/>
            <a:ext cx="460648" cy="180000"/>
          </a:xfrm>
          <a:prstGeom prst="rect">
            <a:avLst/>
          </a:prstGeom>
        </p:spPr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  <p:sp>
        <p:nvSpPr>
          <p:cNvPr id="83" name="Date Placeholder 2">
            <a:extLst>
              <a:ext uri="{FF2B5EF4-FFF2-40B4-BE49-F238E27FC236}">
                <a16:creationId xmlns:a16="http://schemas.microsoft.com/office/drawing/2014/main" id="{D754A44B-7C5F-417F-9A3F-08A7DA2F8654}"/>
              </a:ext>
            </a:extLst>
          </p:cNvPr>
          <p:cNvSpPr txBox="1">
            <a:spLocks/>
          </p:cNvSpPr>
          <p:nvPr userDrawn="1"/>
        </p:nvSpPr>
        <p:spPr>
          <a:xfrm>
            <a:off x="1080000" y="4860000"/>
            <a:ext cx="72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44F767-CCA2-43E5-B732-63D766FEF4EC}" type="datetime1">
              <a:rPr lang="fi-FI" smtClean="0"/>
              <a:pPr/>
              <a:t>25.11.2021</a:t>
            </a:fld>
            <a:endParaRPr lang="en-US"/>
          </a:p>
        </p:txBody>
      </p:sp>
      <p:sp>
        <p:nvSpPr>
          <p:cNvPr id="84" name="Slide Number Placeholder 4">
            <a:extLst>
              <a:ext uri="{FF2B5EF4-FFF2-40B4-BE49-F238E27FC236}">
                <a16:creationId xmlns:a16="http://schemas.microsoft.com/office/drawing/2014/main" id="{EBEAB80B-0576-408F-B636-A50C2733DB88}"/>
              </a:ext>
            </a:extLst>
          </p:cNvPr>
          <p:cNvSpPr txBox="1">
            <a:spLocks/>
          </p:cNvSpPr>
          <p:nvPr userDrawn="1"/>
        </p:nvSpPr>
        <p:spPr>
          <a:xfrm>
            <a:off x="442800" y="4860000"/>
            <a:ext cx="46064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0CB034-A392-5042-8FC7-461F3780B1D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BDEF532-97F3-4CE6-B3B0-8B0734BC1D29}"/>
              </a:ext>
            </a:extLst>
          </p:cNvPr>
          <p:cNvGrpSpPr/>
          <p:nvPr userDrawn="1"/>
        </p:nvGrpSpPr>
        <p:grpSpPr>
          <a:xfrm>
            <a:off x="1980000" y="-1155"/>
            <a:ext cx="5684450" cy="5041155"/>
            <a:chOff x="1980000" y="-1155"/>
            <a:chExt cx="5684450" cy="504115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FEAA1D28-5CF4-4BEC-B12D-CCED672CA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1186" y="0"/>
              <a:ext cx="4101627" cy="5040000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136CE1E-1D31-42BA-9E9B-E9A3E12B6CFB}"/>
                </a:ext>
              </a:extLst>
            </p:cNvPr>
            <p:cNvSpPr/>
            <p:nvPr/>
          </p:nvSpPr>
          <p:spPr>
            <a:xfrm>
              <a:off x="1980000" y="0"/>
              <a:ext cx="1352018" cy="443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AC47EDC-2B5F-4636-B47E-92AB95A7BBFD}"/>
                </a:ext>
              </a:extLst>
            </p:cNvPr>
            <p:cNvSpPr/>
            <p:nvPr/>
          </p:nvSpPr>
          <p:spPr>
            <a:xfrm>
              <a:off x="5562804" y="-1155"/>
              <a:ext cx="1428545" cy="718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A902C38-4EF5-4629-8973-EDC0826F68C9}"/>
                </a:ext>
              </a:extLst>
            </p:cNvPr>
            <p:cNvSpPr/>
            <p:nvPr/>
          </p:nvSpPr>
          <p:spPr>
            <a:xfrm>
              <a:off x="6559550" y="1397000"/>
              <a:ext cx="1104900" cy="260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28A6C-C048-4D4F-A037-8F599C91EB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7654" y="1044575"/>
            <a:ext cx="1847850" cy="923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5pPr marL="212689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E23829D-CEE9-4D84-8B47-8B15533741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763" y="2247900"/>
            <a:ext cx="1847850" cy="10366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531723" indent="0">
              <a:buNone/>
              <a:defRPr/>
            </a:lvl2pPr>
            <a:lvl3pPr marL="1063447" indent="0">
              <a:buNone/>
              <a:defRPr/>
            </a:lvl3pPr>
            <a:lvl4pPr marL="1595171" indent="0">
              <a:buNone/>
              <a:defRPr/>
            </a:lvl4pPr>
            <a:lvl5pPr marL="212689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fi-FI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085B851-6CB6-4675-A31E-B2FF3FED4EB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2763" y="3671888"/>
            <a:ext cx="2071687" cy="836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531723" indent="0">
              <a:buNone/>
              <a:defRPr sz="1400"/>
            </a:lvl2pPr>
            <a:lvl3pPr marL="1063447" indent="0">
              <a:buNone/>
              <a:defRPr sz="1400"/>
            </a:lvl3pPr>
            <a:lvl4pPr marL="1595171" indent="0">
              <a:buNone/>
              <a:defRPr sz="1400"/>
            </a:lvl4pPr>
            <a:lvl5pPr marL="2126894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  <a:endParaRPr lang="fi-FI"/>
          </a:p>
        </p:txBody>
      </p:sp>
      <p:sp>
        <p:nvSpPr>
          <p:cNvPr id="71" name="Content Placeholder 70">
            <a:extLst>
              <a:ext uri="{FF2B5EF4-FFF2-40B4-BE49-F238E27FC236}">
                <a16:creationId xmlns:a16="http://schemas.microsoft.com/office/drawing/2014/main" id="{6BD88085-37CF-43DB-B934-F9F1500BAF7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84938" y="3784600"/>
            <a:ext cx="2132012" cy="773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531723" indent="0">
              <a:buNone/>
              <a:defRPr/>
            </a:lvl2pPr>
            <a:lvl3pPr marL="1063447" indent="0">
              <a:buNone/>
              <a:defRPr/>
            </a:lvl3pPr>
            <a:lvl4pPr marL="1595171" indent="0">
              <a:buNone/>
              <a:defRPr/>
            </a:lvl4pPr>
            <a:lvl5pPr marL="212689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fi-FI"/>
          </a:p>
        </p:txBody>
      </p:sp>
      <p:sp>
        <p:nvSpPr>
          <p:cNvPr id="73" name="Content Placeholder 72">
            <a:extLst>
              <a:ext uri="{FF2B5EF4-FFF2-40B4-BE49-F238E27FC236}">
                <a16:creationId xmlns:a16="http://schemas.microsoft.com/office/drawing/2014/main" id="{568C9317-A70C-4437-B673-1C8B8820DA8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51650" y="2173288"/>
            <a:ext cx="1855788" cy="830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531723" indent="0">
              <a:buNone/>
              <a:defRPr/>
            </a:lvl2pPr>
            <a:lvl3pPr marL="1063447" indent="0">
              <a:buNone/>
              <a:defRPr/>
            </a:lvl3pPr>
            <a:lvl4pPr marL="1595171" indent="0">
              <a:buNone/>
              <a:defRPr/>
            </a:lvl4pPr>
            <a:lvl5pPr marL="212689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fi-FI"/>
          </a:p>
        </p:txBody>
      </p:sp>
      <p:sp>
        <p:nvSpPr>
          <p:cNvPr id="75" name="Content Placeholder 74">
            <a:extLst>
              <a:ext uri="{FF2B5EF4-FFF2-40B4-BE49-F238E27FC236}">
                <a16:creationId xmlns:a16="http://schemas.microsoft.com/office/drawing/2014/main" id="{9F445E85-6912-4A6A-9925-7F582A072E0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7588" y="274638"/>
            <a:ext cx="2533650" cy="8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531723" indent="0">
              <a:buNone/>
              <a:defRPr sz="1400"/>
            </a:lvl2pPr>
            <a:lvl3pPr marL="1063447" indent="0">
              <a:buNone/>
              <a:defRPr sz="1400"/>
            </a:lvl3pPr>
            <a:lvl4pPr marL="1595171" indent="0">
              <a:buNone/>
              <a:defRPr sz="1400"/>
            </a:lvl4pPr>
            <a:lvl5pPr marL="2126894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  <a:endParaRPr lang="fi-FI"/>
          </a:p>
        </p:txBody>
      </p:sp>
      <p:sp>
        <p:nvSpPr>
          <p:cNvPr id="77" name="Content Placeholder 76">
            <a:extLst>
              <a:ext uri="{FF2B5EF4-FFF2-40B4-BE49-F238E27FC236}">
                <a16:creationId xmlns:a16="http://schemas.microsoft.com/office/drawing/2014/main" id="{03D37542-A293-4F81-9A71-61E801E4CC7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96850" y="176213"/>
            <a:ext cx="2905125" cy="65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rgbClr val="003F72"/>
                </a:solidFill>
              </a:defRPr>
            </a:lvl1pPr>
            <a:lvl2pPr marL="531723" indent="0">
              <a:buNone/>
              <a:defRPr/>
            </a:lvl2pPr>
            <a:lvl3pPr marL="1063447" indent="0">
              <a:buNone/>
              <a:defRPr/>
            </a:lvl3pPr>
            <a:lvl4pPr marL="1595171" indent="0">
              <a:buNone/>
              <a:defRPr/>
            </a:lvl4pPr>
            <a:lvl5pPr marL="212689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5642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626D12-7E79-4D23-BBE5-42C7A7C4B850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FD41-BAA8-49DE-BFD3-92F56C01C516}" type="datetime1">
              <a:rPr lang="fi-FI" smtClean="0"/>
              <a:t>25.11.2021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  <p:pic>
        <p:nvPicPr>
          <p:cNvPr id="5" name="Picture 4" descr="lindstrom_logo_v01.gif">
            <a:extLst>
              <a:ext uri="{FF2B5EF4-FFF2-40B4-BE49-F238E27FC236}">
                <a16:creationId xmlns:a16="http://schemas.microsoft.com/office/drawing/2014/main" id="{DBCFE7D9-4AD2-46E3-BFD5-36EFC67DB4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223296-1E31-46E2-93EF-81D9D8F847C6}"/>
              </a:ext>
            </a:extLst>
          </p:cNvPr>
          <p:cNvSpPr/>
          <p:nvPr userDrawn="1"/>
        </p:nvSpPr>
        <p:spPr>
          <a:xfrm>
            <a:off x="6837218" y="405"/>
            <a:ext cx="2306782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9E7F9A-57A8-4909-B35C-3942BAE7D3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1" y="405"/>
            <a:ext cx="4572000" cy="25713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636A7B-C4D8-484C-B703-063AEC61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33" y="1912557"/>
            <a:ext cx="3924000" cy="1229118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A9487-8710-46A7-8449-A224CD669BBC}"/>
              </a:ext>
            </a:extLst>
          </p:cNvPr>
          <p:cNvSpPr txBox="1"/>
          <p:nvPr userDrawn="1"/>
        </p:nvSpPr>
        <p:spPr>
          <a:xfrm>
            <a:off x="6928027" y="2552731"/>
            <a:ext cx="45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r>
              <a:rPr kumimoji="0" lang="fi-FI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5A1D742-FD7A-4021-8E49-BAF8F515F2C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82688" y="3054928"/>
            <a:ext cx="2039251" cy="168731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178775" indent="0">
              <a:buNone/>
              <a:defRPr>
                <a:solidFill>
                  <a:schemeClr val="bg1"/>
                </a:solidFill>
              </a:defRPr>
            </a:lvl2pPr>
            <a:lvl3pPr marL="396000" indent="0">
              <a:buNone/>
              <a:defRPr>
                <a:solidFill>
                  <a:schemeClr val="bg1"/>
                </a:solidFill>
              </a:defRPr>
            </a:lvl3pPr>
            <a:lvl4pPr marL="576000" indent="0">
              <a:buNone/>
              <a:defRPr>
                <a:solidFill>
                  <a:schemeClr val="bg1"/>
                </a:solidFill>
              </a:defRPr>
            </a:lvl4pPr>
            <a:lvl5pPr marL="792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9766DCB-AAFC-4CB8-B197-498B7064CB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2641831"/>
            <a:ext cx="627306" cy="5308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43BC23A-5773-4FBE-885F-EBC6B7F065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0" y="3261369"/>
            <a:ext cx="627306" cy="5308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A31F8517-AAA8-4989-95D0-E7434D7A72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00" y="3872344"/>
            <a:ext cx="627306" cy="530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DC2CE67-CEED-498D-893A-4763D0FEFC8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261049" y="2641830"/>
            <a:ext cx="1544917" cy="5308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8FF8BA5-215E-4C8D-9862-6FA8E3B42CC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261049" y="3261370"/>
            <a:ext cx="1544917" cy="5308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D43E171-9AD1-44FC-8F75-B827DF0D9CB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261049" y="3877712"/>
            <a:ext cx="1544917" cy="5254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89EBC35-F134-408E-8C22-7507959CA075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31964" y="3311867"/>
            <a:ext cx="3924000" cy="1229118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567D71BE-7CDC-4024-9394-1264854BFFE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71998" y="4495797"/>
            <a:ext cx="627306" cy="530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650B5B3-50E1-4F0C-A4EF-FDD9BBDEDD6D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5261047" y="4501165"/>
            <a:ext cx="1544917" cy="5254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0FC582A-6DA1-4BD0-B1F2-B132BE895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33" y="940093"/>
            <a:ext cx="3930931" cy="79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68670A-7BBB-4762-8DA8-A938D66362E6}"/>
              </a:ext>
            </a:extLst>
          </p:cNvPr>
          <p:cNvSpPr txBox="1"/>
          <p:nvPr userDrawn="1"/>
        </p:nvSpPr>
        <p:spPr>
          <a:xfrm>
            <a:off x="6968834" y="4768156"/>
            <a:ext cx="2088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48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626D12-7E79-4D23-BBE5-42C7A7C4B850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68E0-DE81-498D-AE91-CF609F5D26B3}" type="datetime1">
              <a:rPr lang="fi-FI" smtClean="0"/>
              <a:t>25.11.2021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  <p:pic>
        <p:nvPicPr>
          <p:cNvPr id="5" name="Picture 4" descr="lindstrom_logo_v01.gif">
            <a:extLst>
              <a:ext uri="{FF2B5EF4-FFF2-40B4-BE49-F238E27FC236}">
                <a16:creationId xmlns:a16="http://schemas.microsoft.com/office/drawing/2014/main" id="{DBCFE7D9-4AD2-46E3-BFD5-36EFC67DB4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223296-1E31-46E2-93EF-81D9D8F847C6}"/>
              </a:ext>
            </a:extLst>
          </p:cNvPr>
          <p:cNvSpPr/>
          <p:nvPr userDrawn="1"/>
        </p:nvSpPr>
        <p:spPr>
          <a:xfrm>
            <a:off x="6837218" y="405"/>
            <a:ext cx="2306782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9E7F9A-57A8-4909-B35C-3942BAE7D3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1" y="405"/>
            <a:ext cx="4572000" cy="25713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636A7B-C4D8-484C-B703-063AEC61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33" y="1912557"/>
            <a:ext cx="3924000" cy="1229118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A9487-8710-46A7-8449-A224CD669BBC}"/>
              </a:ext>
            </a:extLst>
          </p:cNvPr>
          <p:cNvSpPr txBox="1"/>
          <p:nvPr userDrawn="1"/>
        </p:nvSpPr>
        <p:spPr>
          <a:xfrm>
            <a:off x="6928027" y="2552731"/>
            <a:ext cx="45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r>
              <a:rPr kumimoji="0" lang="fi-FI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5A1D742-FD7A-4021-8E49-BAF8F515F2C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82688" y="3054928"/>
            <a:ext cx="2039251" cy="168731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178775" indent="0">
              <a:buNone/>
              <a:defRPr>
                <a:solidFill>
                  <a:schemeClr val="bg1"/>
                </a:solidFill>
              </a:defRPr>
            </a:lvl2pPr>
            <a:lvl3pPr marL="396000" indent="0">
              <a:buNone/>
              <a:defRPr>
                <a:solidFill>
                  <a:schemeClr val="bg1"/>
                </a:solidFill>
              </a:defRPr>
            </a:lvl3pPr>
            <a:lvl4pPr marL="576000" indent="0">
              <a:buNone/>
              <a:defRPr>
                <a:solidFill>
                  <a:schemeClr val="bg1"/>
                </a:solidFill>
              </a:defRPr>
            </a:lvl4pPr>
            <a:lvl5pPr marL="792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9766DCB-AAFC-4CB8-B197-498B7064CB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2641831"/>
            <a:ext cx="627306" cy="5308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43BC23A-5773-4FBE-885F-EBC6B7F065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0" y="3261369"/>
            <a:ext cx="627306" cy="5308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A31F8517-AAA8-4989-95D0-E7434D7A72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00" y="3872344"/>
            <a:ext cx="627306" cy="530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DC2CE67-CEED-498D-893A-4763D0FEFC8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5261049" y="2641830"/>
            <a:ext cx="1544917" cy="5308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8FF8BA5-215E-4C8D-9862-6FA8E3B42CC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261049" y="3261370"/>
            <a:ext cx="1544917" cy="5308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D43E171-9AD1-44FC-8F75-B827DF0D9CB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261049" y="3877712"/>
            <a:ext cx="1544917" cy="5254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89EBC35-F134-408E-8C22-7507959CA075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31964" y="3311867"/>
            <a:ext cx="3924000" cy="1229118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567D71BE-7CDC-4024-9394-1264854BFFE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71998" y="4495797"/>
            <a:ext cx="627306" cy="530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650B5B3-50E1-4F0C-A4EF-FDD9BBDEDD6D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5261047" y="4501165"/>
            <a:ext cx="1544917" cy="5254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Master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0FC582A-6DA1-4BD0-B1F2-B132BE895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33" y="940093"/>
            <a:ext cx="3930931" cy="79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68670A-7BBB-4762-8DA8-A938D66362E6}"/>
              </a:ext>
            </a:extLst>
          </p:cNvPr>
          <p:cNvSpPr txBox="1"/>
          <p:nvPr userDrawn="1"/>
        </p:nvSpPr>
        <p:spPr>
          <a:xfrm>
            <a:off x="6968834" y="4768156"/>
            <a:ext cx="2088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774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9144000" cy="514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5354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8258400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8EBE-E51C-4974-9588-6713C6668D00}" type="datetime1">
              <a:rPr lang="fi-FI" smtClean="0"/>
              <a:t>25.11.2021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31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8258400" cy="79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319E68-B250-4573-AB73-6B17623BDC7E}" type="datetime1">
              <a:rPr lang="fi-FI" smtClean="0"/>
              <a:t>25.11.2021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CB034-A392-5042-8FC7-461F3780B1D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1785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8258400" cy="79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59BAFC-8413-4B39-9CD4-2C0D07BD374E}" type="datetime1">
              <a:rPr lang="fi-FI" smtClean="0"/>
              <a:t>25.11.2021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CB034-A392-5042-8FC7-461F3780B1D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5378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8258400" cy="79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1D28745-0EF0-421B-83A2-6DBA388FA0FA}" type="datetime1">
              <a:rPr lang="fi-FI" smtClean="0"/>
              <a:t>25.11.2021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E0CB034-A392-5042-8FC7-461F3780B1D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9484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8258400" cy="79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F00C71F-E0CB-49D5-985B-522C9EE63393}" type="datetime1">
              <a:rPr lang="fi-FI" smtClean="0"/>
              <a:t>25.11.2021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E0CB034-A392-5042-8FC7-461F3780B1D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7714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8258400" cy="79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4E878C5-FD08-4996-8D58-8ADD982F5C3D}" type="datetime1">
              <a:rPr lang="fi-FI" smtClean="0"/>
              <a:t>25.11.2021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E0CB034-A392-5042-8FC7-461F3780B1D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619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23A3-9F62-4FA5-BDCD-344A20196E56}" type="datetime1">
              <a:rPr lang="fi-FI" smtClean="0"/>
              <a:t>25.11.2021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2800" y="2016000"/>
            <a:ext cx="8258400" cy="26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92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rgbClr val="E52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8258400" cy="79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3CE061-0303-40EE-8897-CFC953ED0812}" type="datetime1">
              <a:rPr lang="fi-FI" smtClean="0"/>
              <a:t>25.11.2021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0CB034-A392-5042-8FC7-461F3780B1D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0120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579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9261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958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423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911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7732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0409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385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76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2800" y="2023305"/>
            <a:ext cx="5513998" cy="27149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088673" y="2023305"/>
            <a:ext cx="2612527" cy="2714950"/>
          </a:xfrm>
          <a:noFill/>
        </p:spPr>
        <p:txBody>
          <a:bodyPr/>
          <a:lstStyle>
            <a:lvl1pPr>
              <a:buFontTx/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fi-FI" noProof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80000" y="4860000"/>
            <a:ext cx="720000" cy="180000"/>
          </a:xfrm>
        </p:spPr>
        <p:txBody>
          <a:bodyPr/>
          <a:lstStyle/>
          <a:p>
            <a:fld id="{A5D66184-796A-4869-9AF4-382987D2FDD7}" type="datetime1">
              <a:rPr lang="fi-FI" smtClean="0"/>
              <a:t>25.11.2021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0000" y="4860000"/>
            <a:ext cx="2340000" cy="180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2800" y="4860000"/>
            <a:ext cx="460648" cy="180000"/>
          </a:xfrm>
        </p:spPr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3539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424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792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904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789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5609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00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2524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92"/>
            <a:ext cx="9179311" cy="5164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784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969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9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239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3103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94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146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4338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2015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60171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392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289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177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C6B9-F126-49D7-B359-14572A3C64EF}" type="datetime1">
              <a:rPr lang="fi-FI" smtClean="0"/>
              <a:t>25.11.2021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43065" y="360000"/>
            <a:ext cx="3852000" cy="442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178775" indent="0">
              <a:buNone/>
              <a:defRPr/>
            </a:lvl2pPr>
            <a:lvl3pPr marL="396000" indent="0">
              <a:buNone/>
              <a:defRPr/>
            </a:lvl3pPr>
            <a:lvl4pPr marL="576000" indent="0">
              <a:buNone/>
              <a:defRPr/>
            </a:lvl4pPr>
            <a:lvl5pPr marL="79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lindstrom_logo_v01.gif">
            <a:extLst>
              <a:ext uri="{FF2B5EF4-FFF2-40B4-BE49-F238E27FC236}">
                <a16:creationId xmlns:a16="http://schemas.microsoft.com/office/drawing/2014/main" id="{F11C2A07-7259-4BBF-A95F-7C77F62D36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86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8258400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00" y="2016000"/>
            <a:ext cx="3924000" cy="26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BB47-6341-424C-B357-9D6EAC741AE0}" type="datetime1">
              <a:rPr lang="fi-FI" smtClean="0"/>
              <a:t>25.11.2021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77200" y="2016000"/>
            <a:ext cx="3924000" cy="26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03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271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739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4179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8249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92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480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22475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4023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1180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Slide</a:t>
            </a:r>
            <a:endParaRPr lang="en-US"/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480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3924000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00" y="2016000"/>
            <a:ext cx="3924000" cy="26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7CE7E-EA92-459B-B07F-D8990A0BDA10}" type="datetime1">
              <a:rPr lang="fi-FI" smtClean="0"/>
              <a:t>25.11.2021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77200" y="1044000"/>
            <a:ext cx="3924000" cy="363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67179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E087F-DC03-43CA-B6C6-7798673A6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" y="2816"/>
            <a:ext cx="9137583" cy="2712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52" y="2715536"/>
            <a:ext cx="4573452" cy="2421655"/>
          </a:xfrm>
          <a:solidFill>
            <a:schemeClr val="accent4"/>
          </a:solidFill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0F141C6-CA4D-41AB-8FFB-A44E98C8E1BF}"/>
              </a:ext>
            </a:extLst>
          </p:cNvPr>
          <p:cNvSpPr txBox="1">
            <a:spLocks/>
          </p:cNvSpPr>
          <p:nvPr userDrawn="1"/>
        </p:nvSpPr>
        <p:spPr>
          <a:xfrm>
            <a:off x="4572000" y="2722163"/>
            <a:ext cx="4573452" cy="241502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b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6165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E087F-DC03-43CA-B6C6-7798673A6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" y="2816"/>
            <a:ext cx="9137583" cy="2712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52" y="2715535"/>
            <a:ext cx="4573452" cy="2421656"/>
          </a:xfrm>
          <a:solidFill>
            <a:schemeClr val="accent6"/>
          </a:solidFill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0F141C6-CA4D-41AB-8FFB-A44E98C8E1BF}"/>
              </a:ext>
            </a:extLst>
          </p:cNvPr>
          <p:cNvSpPr txBox="1">
            <a:spLocks/>
          </p:cNvSpPr>
          <p:nvPr userDrawn="1"/>
        </p:nvSpPr>
        <p:spPr>
          <a:xfrm>
            <a:off x="4572000" y="2722163"/>
            <a:ext cx="4573452" cy="241502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b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35456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E087F-DC03-43CA-B6C6-7798673A65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52" y="0"/>
            <a:ext cx="9139105" cy="2722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52" y="2715534"/>
            <a:ext cx="4573452" cy="2427965"/>
          </a:xfrm>
          <a:solidFill>
            <a:schemeClr val="accent3"/>
          </a:solidFill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0F141C6-CA4D-41AB-8FFB-A44E98C8E1BF}"/>
              </a:ext>
            </a:extLst>
          </p:cNvPr>
          <p:cNvSpPr txBox="1">
            <a:spLocks/>
          </p:cNvSpPr>
          <p:nvPr userDrawn="1"/>
        </p:nvSpPr>
        <p:spPr>
          <a:xfrm>
            <a:off x="4572000" y="2722163"/>
            <a:ext cx="4573452" cy="241502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b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82261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E087F-DC03-43CA-B6C6-7798673A65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8367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E087F-DC03-43CA-B6C6-7798673A6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" y="2816"/>
            <a:ext cx="9137579" cy="2712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52" y="2715534"/>
            <a:ext cx="4573452" cy="2427965"/>
          </a:xfrm>
          <a:solidFill>
            <a:schemeClr val="accent2"/>
          </a:solidFill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0F141C6-CA4D-41AB-8FFB-A44E98C8E1BF}"/>
              </a:ext>
            </a:extLst>
          </p:cNvPr>
          <p:cNvSpPr txBox="1">
            <a:spLocks/>
          </p:cNvSpPr>
          <p:nvPr userDrawn="1"/>
        </p:nvSpPr>
        <p:spPr>
          <a:xfrm>
            <a:off x="4572000" y="2722163"/>
            <a:ext cx="4573452" cy="241502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b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7093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E087F-DC03-43CA-B6C6-7798673A6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2816"/>
            <a:ext cx="9137576" cy="2712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7177" y="2715534"/>
            <a:ext cx="4573452" cy="2427966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lindstrom_logo_v01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63500" sx="102000" sy="102000" algn="ctr" rotWithShape="0">
              <a:srgbClr val="C8C8C8">
                <a:alpha val="99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0F141C6-CA4D-41AB-8FFB-A44E98C8E1BF}"/>
              </a:ext>
            </a:extLst>
          </p:cNvPr>
          <p:cNvSpPr txBox="1">
            <a:spLocks/>
          </p:cNvSpPr>
          <p:nvPr userDrawn="1"/>
        </p:nvSpPr>
        <p:spPr>
          <a:xfrm>
            <a:off x="0" y="2795050"/>
            <a:ext cx="4573452" cy="234563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b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27051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Highlight and Color Bg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572000" y="0"/>
            <a:ext cx="4572000" cy="514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3924000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00" y="2016000"/>
            <a:ext cx="3924000" cy="26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D7A3-F9F2-4481-BFB4-2E39B4513F63}" type="datetime1">
              <a:rPr lang="fi-FI" smtClean="0"/>
              <a:t>25.11.2021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31999" y="360000"/>
            <a:ext cx="3852000" cy="442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178775" indent="0">
              <a:buNone/>
              <a:defRPr/>
            </a:lvl2pPr>
            <a:lvl3pPr marL="396000" indent="0">
              <a:buNone/>
              <a:defRPr/>
            </a:lvl3pPr>
            <a:lvl4pPr marL="576000" indent="0">
              <a:buNone/>
              <a:defRPr/>
            </a:lvl4pPr>
            <a:lvl5pPr marL="79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1926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Highlight and Color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572000" y="0"/>
            <a:ext cx="4572000" cy="514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3924000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00" y="2016000"/>
            <a:ext cx="3924000" cy="26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90A08-B8D7-43E7-A789-46CBB4C6320B}" type="datetime1">
              <a:rPr lang="fi-FI" smtClean="0"/>
              <a:t>25.11.2021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31999" y="360000"/>
            <a:ext cx="3852000" cy="442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178775" indent="0">
              <a:buNone/>
              <a:defRPr/>
            </a:lvl2pPr>
            <a:lvl3pPr marL="396000" indent="0">
              <a:buNone/>
              <a:defRPr/>
            </a:lvl3pPr>
            <a:lvl4pPr marL="576000" indent="0">
              <a:buNone/>
              <a:defRPr/>
            </a:lvl4pPr>
            <a:lvl5pPr marL="79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29692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Highlight and Color B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572000" y="0"/>
            <a:ext cx="4572000" cy="514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3924000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00" y="2016000"/>
            <a:ext cx="3924000" cy="26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A1C3-83AA-4A16-A871-BA47FE22C743}" type="datetime1">
              <a:rPr lang="fi-FI" smtClean="0"/>
              <a:t>25.11.2021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31999" y="360000"/>
            <a:ext cx="3852000" cy="442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178775" indent="0">
              <a:buNone/>
              <a:defRPr/>
            </a:lvl2pPr>
            <a:lvl3pPr marL="396000" indent="0">
              <a:buNone/>
              <a:defRPr/>
            </a:lvl3pPr>
            <a:lvl4pPr marL="576000" indent="0">
              <a:buNone/>
              <a:defRPr/>
            </a:lvl4pPr>
            <a:lvl5pPr marL="79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39242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Highlight and Color B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572000" y="-4500"/>
            <a:ext cx="4572000" cy="514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3924000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00" y="2016000"/>
            <a:ext cx="3924000" cy="26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A64D3-C8E1-4836-A51B-424BB6DE5782}" type="datetime1">
              <a:rPr lang="fi-FI" smtClean="0"/>
              <a:t>25.11.2021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31999" y="360000"/>
            <a:ext cx="3852000" cy="442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178775" indent="0">
              <a:buNone/>
              <a:defRPr/>
            </a:lvl2pPr>
            <a:lvl3pPr marL="396000" indent="0">
              <a:buNone/>
              <a:defRPr/>
            </a:lvl3pPr>
            <a:lvl4pPr marL="576000" indent="0">
              <a:buNone/>
              <a:defRPr/>
            </a:lvl4pPr>
            <a:lvl5pPr marL="79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6143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34DC-B19C-4CCC-9742-653841FAB80A}" type="datetime1">
              <a:rPr lang="fi-FI" smtClean="0"/>
              <a:t>25.11.2021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919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Highlight and Color Bg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572000" y="0"/>
            <a:ext cx="4572000" cy="514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3924000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00" y="2016000"/>
            <a:ext cx="3924000" cy="26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2446-CD84-4A89-9BB0-5AA6BF82A65B}" type="datetime1">
              <a:rPr lang="fi-FI" smtClean="0"/>
              <a:t>25.11.2021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31999" y="360000"/>
            <a:ext cx="3852000" cy="442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178775" indent="0">
              <a:buNone/>
              <a:defRPr/>
            </a:lvl2pPr>
            <a:lvl3pPr marL="396000" indent="0">
              <a:buNone/>
              <a:defRPr/>
            </a:lvl3pPr>
            <a:lvl4pPr marL="576000" indent="0">
              <a:buNone/>
              <a:defRPr/>
            </a:lvl4pPr>
            <a:lvl5pPr marL="79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4923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Highlight and Color Bg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572000" y="0"/>
            <a:ext cx="4572000" cy="514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3924000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00" y="2016000"/>
            <a:ext cx="3924000" cy="26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06E3-C7FD-431A-9681-009D420BB24D}" type="datetime1">
              <a:rPr lang="fi-FI" smtClean="0"/>
              <a:t>25.11.2021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31999" y="360000"/>
            <a:ext cx="3852000" cy="442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178775" indent="0">
              <a:buNone/>
              <a:defRPr/>
            </a:lvl2pPr>
            <a:lvl3pPr marL="396000" indent="0">
              <a:buNone/>
              <a:defRPr/>
            </a:lvl3pPr>
            <a:lvl4pPr marL="576000" indent="0">
              <a:buNone/>
              <a:defRPr/>
            </a:lvl4pPr>
            <a:lvl5pPr marL="79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044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siness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2A2FCFA-A42C-41D1-87A4-AE7AF6906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9165" y="4767263"/>
            <a:ext cx="2895600" cy="2738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600">
                <a:solidFill>
                  <a:srgbClr val="FF7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Inspiring businesses to grow in a sustainable way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4268413-17BA-41B8-9E5B-DEC6A240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265" y="4767263"/>
            <a:ext cx="428625" cy="2738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600">
                <a:solidFill>
                  <a:srgbClr val="FF7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0720B4-62EC-4DE5-8947-4026BA8F45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71A8C-547D-4301-8E52-8DB395C0C1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"/>
            <a:ext cx="1286303" cy="4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0105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B4087A8-E50B-49B3-B7AA-93622583AA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909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dstrom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35DE19B-FC81-4A5D-8138-C29077594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690" y="352087"/>
            <a:ext cx="8257310" cy="4791413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CE661FA-F100-4A22-ABEE-18C27EDBA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9165" y="4767263"/>
            <a:ext cx="2895600" cy="2738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66DF32-EF9F-48C7-BAF4-D987D9B25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265" y="4767263"/>
            <a:ext cx="428625" cy="273844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0720B4-62EC-4DE5-8947-4026BA8F45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78072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B4087A8-E50B-49B3-B7AA-93622583AA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063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111368E2-019D-4F36-AA20-D23B65D5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36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477F2F-8F07-416C-8174-E5832DED6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Title Slide</a:t>
            </a:r>
            <a:endParaRPr lang="en-US"/>
          </a:p>
        </p:txBody>
      </p:sp>
      <p:pic>
        <p:nvPicPr>
          <p:cNvPr id="6" name="Picture 5" descr="lindstrom_logo_v01.gif">
            <a:extLst>
              <a:ext uri="{FF2B5EF4-FFF2-40B4-BE49-F238E27FC236}">
                <a16:creationId xmlns:a16="http://schemas.microsoft.com/office/drawing/2014/main" id="{07F0EC86-32A2-4AD2-B33B-031AA6C0E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7895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1CF18855-ED3C-49AE-A266-24C016EDD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Title Slide</a:t>
            </a:r>
            <a:endParaRPr lang="en-US"/>
          </a:p>
        </p:txBody>
      </p:sp>
      <p:pic>
        <p:nvPicPr>
          <p:cNvPr id="6" name="Picture 5" descr="lindstrom_logo_v01.gif">
            <a:extLst>
              <a:ext uri="{FF2B5EF4-FFF2-40B4-BE49-F238E27FC236}">
                <a16:creationId xmlns:a16="http://schemas.microsoft.com/office/drawing/2014/main" id="{07F0EC86-32A2-4AD2-B33B-031AA6C0E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8746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F2252DA-D528-4AA3-8CC4-75B511998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Title Slide</a:t>
            </a:r>
            <a:endParaRPr lang="en-US"/>
          </a:p>
        </p:txBody>
      </p:sp>
      <p:pic>
        <p:nvPicPr>
          <p:cNvPr id="6" name="Picture 5" descr="lindstrom_logo_v01.gif">
            <a:extLst>
              <a:ext uri="{FF2B5EF4-FFF2-40B4-BE49-F238E27FC236}">
                <a16:creationId xmlns:a16="http://schemas.microsoft.com/office/drawing/2014/main" id="{07F0EC86-32A2-4AD2-B33B-031AA6C0E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849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0072327-8DED-4DFA-9AD4-DB4C4C4494B2}"/>
              </a:ext>
            </a:extLst>
          </p:cNvPr>
          <p:cNvSpPr/>
          <p:nvPr userDrawn="1"/>
        </p:nvSpPr>
        <p:spPr>
          <a:xfrm>
            <a:off x="1852820" y="0"/>
            <a:ext cx="3657545" cy="2574179"/>
          </a:xfrm>
          <a:custGeom>
            <a:avLst/>
            <a:gdLst>
              <a:gd name="connsiteX0" fmla="*/ 0 w 3369578"/>
              <a:gd name="connsiteY0" fmla="*/ 0 h 2211841"/>
              <a:gd name="connsiteX1" fmla="*/ 3369579 w 3369578"/>
              <a:gd name="connsiteY1" fmla="*/ 0 h 2211841"/>
              <a:gd name="connsiteX2" fmla="*/ 3369579 w 3369578"/>
              <a:gd name="connsiteY2" fmla="*/ 2211842 h 2211841"/>
              <a:gd name="connsiteX3" fmla="*/ 0 w 3369578"/>
              <a:gd name="connsiteY3" fmla="*/ 2211842 h 221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9578" h="2211841">
                <a:moveTo>
                  <a:pt x="0" y="0"/>
                </a:moveTo>
                <a:lnTo>
                  <a:pt x="3369579" y="0"/>
                </a:lnTo>
                <a:lnTo>
                  <a:pt x="3369579" y="2211842"/>
                </a:lnTo>
                <a:lnTo>
                  <a:pt x="0" y="2211842"/>
                </a:lnTo>
                <a:close/>
              </a:path>
            </a:pathLst>
          </a:custGeom>
          <a:solidFill>
            <a:srgbClr val="E5233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8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39B13C1-117A-4050-9C4E-7D9DF5C54B92}"/>
              </a:ext>
            </a:extLst>
          </p:cNvPr>
          <p:cNvSpPr/>
          <p:nvPr userDrawn="1"/>
        </p:nvSpPr>
        <p:spPr>
          <a:xfrm>
            <a:off x="5486315" y="2569769"/>
            <a:ext cx="3657548" cy="2573729"/>
          </a:xfrm>
          <a:custGeom>
            <a:avLst/>
            <a:gdLst>
              <a:gd name="connsiteX0" fmla="*/ 0 w 1684790"/>
              <a:gd name="connsiteY0" fmla="*/ 0 h 4423683"/>
              <a:gd name="connsiteX1" fmla="*/ 1684790 w 1684790"/>
              <a:gd name="connsiteY1" fmla="*/ 0 h 4423683"/>
              <a:gd name="connsiteX2" fmla="*/ 1684790 w 1684790"/>
              <a:gd name="connsiteY2" fmla="*/ 2211841 h 4423683"/>
              <a:gd name="connsiteX3" fmla="*/ 1684790 w 1684790"/>
              <a:gd name="connsiteY3" fmla="*/ 2211842 h 4423683"/>
              <a:gd name="connsiteX4" fmla="*/ 1684790 w 1684790"/>
              <a:gd name="connsiteY4" fmla="*/ 4423683 h 4423683"/>
              <a:gd name="connsiteX5" fmla="*/ 0 w 1684790"/>
              <a:gd name="connsiteY5" fmla="*/ 4423683 h 4423683"/>
              <a:gd name="connsiteX6" fmla="*/ 0 w 1684790"/>
              <a:gd name="connsiteY6" fmla="*/ 2211842 h 4423683"/>
              <a:gd name="connsiteX7" fmla="*/ 0 w 1684790"/>
              <a:gd name="connsiteY7" fmla="*/ 2211841 h 442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4790" h="4423683">
                <a:moveTo>
                  <a:pt x="0" y="0"/>
                </a:moveTo>
                <a:lnTo>
                  <a:pt x="1684790" y="0"/>
                </a:lnTo>
                <a:lnTo>
                  <a:pt x="1684790" y="2211841"/>
                </a:lnTo>
                <a:lnTo>
                  <a:pt x="1684790" y="2211842"/>
                </a:lnTo>
                <a:lnTo>
                  <a:pt x="1684790" y="4423683"/>
                </a:lnTo>
                <a:lnTo>
                  <a:pt x="0" y="4423683"/>
                </a:lnTo>
                <a:lnTo>
                  <a:pt x="0" y="2211842"/>
                </a:lnTo>
                <a:lnTo>
                  <a:pt x="0" y="2211841"/>
                </a:lnTo>
                <a:close/>
              </a:path>
            </a:pathLst>
          </a:custGeom>
          <a:solidFill>
            <a:srgbClr val="003F7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8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4C8A87F-AE1A-413B-A300-A54CC449DF21}"/>
              </a:ext>
            </a:extLst>
          </p:cNvPr>
          <p:cNvSpPr/>
          <p:nvPr userDrawn="1"/>
        </p:nvSpPr>
        <p:spPr>
          <a:xfrm>
            <a:off x="1852820" y="2576610"/>
            <a:ext cx="3633494" cy="2571748"/>
          </a:xfrm>
          <a:custGeom>
            <a:avLst/>
            <a:gdLst>
              <a:gd name="connsiteX0" fmla="*/ 0 w 1684789"/>
              <a:gd name="connsiteY0" fmla="*/ 0 h 2211841"/>
              <a:gd name="connsiteX1" fmla="*/ 1684790 w 1684789"/>
              <a:gd name="connsiteY1" fmla="*/ 0 h 2211841"/>
              <a:gd name="connsiteX2" fmla="*/ 1684790 w 1684789"/>
              <a:gd name="connsiteY2" fmla="*/ 2211842 h 2211841"/>
              <a:gd name="connsiteX3" fmla="*/ 0 w 1684789"/>
              <a:gd name="connsiteY3" fmla="*/ 2211842 h 221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789" h="2211841">
                <a:moveTo>
                  <a:pt x="0" y="0"/>
                </a:moveTo>
                <a:lnTo>
                  <a:pt x="1684790" y="0"/>
                </a:lnTo>
                <a:lnTo>
                  <a:pt x="1684790" y="2211842"/>
                </a:lnTo>
                <a:lnTo>
                  <a:pt x="0" y="2211842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8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7571D-AD9E-4AF9-AA35-1E6E57C1EE5A}"/>
              </a:ext>
            </a:extLst>
          </p:cNvPr>
          <p:cNvSpPr/>
          <p:nvPr userDrawn="1"/>
        </p:nvSpPr>
        <p:spPr>
          <a:xfrm>
            <a:off x="5486318" y="0"/>
            <a:ext cx="3657545" cy="2571748"/>
          </a:xfrm>
          <a:custGeom>
            <a:avLst/>
            <a:gdLst>
              <a:gd name="connsiteX0" fmla="*/ 0 w 3369578"/>
              <a:gd name="connsiteY0" fmla="*/ 0 h 2211841"/>
              <a:gd name="connsiteX1" fmla="*/ 3369579 w 3369578"/>
              <a:gd name="connsiteY1" fmla="*/ 0 h 2211841"/>
              <a:gd name="connsiteX2" fmla="*/ 3369579 w 3369578"/>
              <a:gd name="connsiteY2" fmla="*/ 2211842 h 2211841"/>
              <a:gd name="connsiteX3" fmla="*/ 0 w 3369578"/>
              <a:gd name="connsiteY3" fmla="*/ 2211842 h 221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9578" h="2211841">
                <a:moveTo>
                  <a:pt x="0" y="0"/>
                </a:moveTo>
                <a:lnTo>
                  <a:pt x="3369579" y="0"/>
                </a:lnTo>
                <a:lnTo>
                  <a:pt x="3369579" y="2211842"/>
                </a:lnTo>
                <a:lnTo>
                  <a:pt x="0" y="2211842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80"/>
          </a:p>
        </p:txBody>
      </p:sp>
      <p:sp>
        <p:nvSpPr>
          <p:cNvPr id="112" name="Date Placeholder 1">
            <a:extLst>
              <a:ext uri="{FF2B5EF4-FFF2-40B4-BE49-F238E27FC236}">
                <a16:creationId xmlns:a16="http://schemas.microsoft.com/office/drawing/2014/main" id="{13BC3320-829E-4E24-8298-4DC2C124A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0000" y="4860000"/>
            <a:ext cx="720000" cy="180000"/>
          </a:xfrm>
        </p:spPr>
        <p:txBody>
          <a:bodyPr/>
          <a:lstStyle/>
          <a:p>
            <a:fld id="{77FF55D6-C609-4A2F-B114-0117870D98C9}" type="datetime1">
              <a:rPr lang="fi-FI" smtClean="0"/>
              <a:t>25.11.2021</a:t>
            </a:fld>
            <a:endParaRPr lang="en-US"/>
          </a:p>
        </p:txBody>
      </p:sp>
      <p:sp>
        <p:nvSpPr>
          <p:cNvPr id="113" name="Footer Placeholder 2">
            <a:extLst>
              <a:ext uri="{FF2B5EF4-FFF2-40B4-BE49-F238E27FC236}">
                <a16:creationId xmlns:a16="http://schemas.microsoft.com/office/drawing/2014/main" id="{0DF11261-C36E-4303-BCA0-2A3AFD9B4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369" y="4699391"/>
            <a:ext cx="1342248" cy="180000"/>
          </a:xfrm>
        </p:spPr>
        <p:txBody>
          <a:bodyPr/>
          <a:lstStyle/>
          <a:p>
            <a:r>
              <a:rPr lang="en-GB" sz="800" baseline="30000">
                <a:solidFill>
                  <a:srgbClr val="821F81"/>
                </a:solidFill>
              </a:rPr>
              <a:t>*) customer experience on scale 0–10</a:t>
            </a:r>
            <a:endParaRPr lang="fi-FI" sz="800"/>
          </a:p>
          <a:p>
            <a:endParaRPr lang="en-US"/>
          </a:p>
        </p:txBody>
      </p:sp>
      <p:sp>
        <p:nvSpPr>
          <p:cNvPr id="114" name="Slide Number Placeholder 3">
            <a:extLst>
              <a:ext uri="{FF2B5EF4-FFF2-40B4-BE49-F238E27FC236}">
                <a16:creationId xmlns:a16="http://schemas.microsoft.com/office/drawing/2014/main" id="{6382957A-87CA-4F64-AC79-3820E6803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800" y="4860000"/>
            <a:ext cx="460648" cy="180000"/>
          </a:xfrm>
        </p:spPr>
        <p:txBody>
          <a:bodyPr/>
          <a:lstStyle/>
          <a:p>
            <a:fld id="{3E0CB034-A392-5042-8FC7-461F3780B1D8}" type="slidenum">
              <a:rPr lang="fi-FI" smtClean="0">
                <a:solidFill>
                  <a:schemeClr val="accent2"/>
                </a:solidFill>
              </a:rPr>
              <a:t>‹#›</a:t>
            </a:fld>
            <a:endParaRPr lang="fi-FI">
              <a:solidFill>
                <a:schemeClr val="accent2"/>
              </a:solidFill>
            </a:endParaRPr>
          </a:p>
        </p:txBody>
      </p:sp>
      <p:sp>
        <p:nvSpPr>
          <p:cNvPr id="115" name="Date Placeholder 2">
            <a:extLst>
              <a:ext uri="{FF2B5EF4-FFF2-40B4-BE49-F238E27FC236}">
                <a16:creationId xmlns:a16="http://schemas.microsoft.com/office/drawing/2014/main" id="{58CB6C65-5D87-479B-B5BF-1EE9BD89A5E2}"/>
              </a:ext>
            </a:extLst>
          </p:cNvPr>
          <p:cNvSpPr txBox="1">
            <a:spLocks/>
          </p:cNvSpPr>
          <p:nvPr userDrawn="1"/>
        </p:nvSpPr>
        <p:spPr>
          <a:xfrm>
            <a:off x="1080000" y="4860000"/>
            <a:ext cx="72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44F767-CCA2-43E5-B732-63D766FEF4EC}" type="datetime1">
              <a:rPr lang="fi-FI" smtClean="0"/>
              <a:pPr/>
              <a:t>25.11.2021</a:t>
            </a:fld>
            <a:endParaRPr lang="en-US"/>
          </a:p>
        </p:txBody>
      </p:sp>
      <p:sp>
        <p:nvSpPr>
          <p:cNvPr id="116" name="Slide Number Placeholder 4">
            <a:extLst>
              <a:ext uri="{FF2B5EF4-FFF2-40B4-BE49-F238E27FC236}">
                <a16:creationId xmlns:a16="http://schemas.microsoft.com/office/drawing/2014/main" id="{821546F8-998B-4F01-87B4-C89A5DF1A2DE}"/>
              </a:ext>
            </a:extLst>
          </p:cNvPr>
          <p:cNvSpPr txBox="1">
            <a:spLocks/>
          </p:cNvSpPr>
          <p:nvPr userDrawn="1"/>
        </p:nvSpPr>
        <p:spPr>
          <a:xfrm>
            <a:off x="442800" y="4860000"/>
            <a:ext cx="46064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0CB034-A392-5042-8FC7-461F3780B1D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7" name="Date Placeholder 2">
            <a:extLst>
              <a:ext uri="{FF2B5EF4-FFF2-40B4-BE49-F238E27FC236}">
                <a16:creationId xmlns:a16="http://schemas.microsoft.com/office/drawing/2014/main" id="{9CFFEA9D-A3EC-418D-A310-CBAC63E00B69}"/>
              </a:ext>
            </a:extLst>
          </p:cNvPr>
          <p:cNvSpPr txBox="1">
            <a:spLocks/>
          </p:cNvSpPr>
          <p:nvPr userDrawn="1"/>
        </p:nvSpPr>
        <p:spPr>
          <a:xfrm>
            <a:off x="1080000" y="4860000"/>
            <a:ext cx="72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44F767-CCA2-43E5-B732-63D766FEF4EC}" type="datetime1">
              <a:rPr lang="fi-FI" smtClean="0">
                <a:solidFill>
                  <a:schemeClr val="accent2"/>
                </a:solidFill>
              </a:rPr>
              <a:pPr/>
              <a:t>25.11.2021</a:t>
            </a:fld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8" name="Slide Number Placeholder 4">
            <a:extLst>
              <a:ext uri="{FF2B5EF4-FFF2-40B4-BE49-F238E27FC236}">
                <a16:creationId xmlns:a16="http://schemas.microsoft.com/office/drawing/2014/main" id="{33E040BF-36CC-408A-923E-806C71B74CD9}"/>
              </a:ext>
            </a:extLst>
          </p:cNvPr>
          <p:cNvSpPr txBox="1">
            <a:spLocks/>
          </p:cNvSpPr>
          <p:nvPr userDrawn="1"/>
        </p:nvSpPr>
        <p:spPr>
          <a:xfrm>
            <a:off x="442800" y="4860000"/>
            <a:ext cx="46064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0CB034-A392-5042-8FC7-461F3780B1D8}" type="slidenum">
              <a:rPr lang="fi-FI" smtClean="0">
                <a:solidFill>
                  <a:schemeClr val="accent2"/>
                </a:solidFill>
              </a:rPr>
              <a:pPr/>
              <a:t>‹#›</a:t>
            </a:fld>
            <a:endParaRPr lang="fi-FI">
              <a:solidFill>
                <a:schemeClr val="accent2"/>
              </a:solidFill>
            </a:endParaRPr>
          </a:p>
        </p:txBody>
      </p:sp>
      <p:pic>
        <p:nvPicPr>
          <p:cNvPr id="119" name="Picture 1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FC3B09A-1972-4E51-91DA-574A206597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21" y="4183945"/>
            <a:ext cx="2626198" cy="515446"/>
          </a:xfrm>
          <a:prstGeom prst="rect">
            <a:avLst/>
          </a:prstGeom>
        </p:spPr>
      </p:pic>
      <p:pic>
        <p:nvPicPr>
          <p:cNvPr id="120" name="Picture 119" descr="Icon&#10;&#10;Description automatically generated">
            <a:extLst>
              <a:ext uri="{FF2B5EF4-FFF2-40B4-BE49-F238E27FC236}">
                <a16:creationId xmlns:a16="http://schemas.microsoft.com/office/drawing/2014/main" id="{AD7C7834-DED2-4FDD-A7BC-BCA8386138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36" y="1412677"/>
            <a:ext cx="1542291" cy="630937"/>
          </a:xfrm>
          <a:prstGeom prst="rect">
            <a:avLst/>
          </a:prstGeom>
        </p:spPr>
      </p:pic>
      <p:pic>
        <p:nvPicPr>
          <p:cNvPr id="121" name="Picture 120" descr="Icon&#10;&#10;Description automatically generated">
            <a:extLst>
              <a:ext uri="{FF2B5EF4-FFF2-40B4-BE49-F238E27FC236}">
                <a16:creationId xmlns:a16="http://schemas.microsoft.com/office/drawing/2014/main" id="{60B6B61B-F065-44C2-ABF5-729CB5FE30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45" y="3197738"/>
            <a:ext cx="1149280" cy="759175"/>
          </a:xfrm>
          <a:prstGeom prst="rect">
            <a:avLst/>
          </a:prstGeom>
        </p:spPr>
      </p:pic>
      <p:pic>
        <p:nvPicPr>
          <p:cNvPr id="122" name="Picture 121" descr="Icon&#10;&#10;Description automatically generated">
            <a:extLst>
              <a:ext uri="{FF2B5EF4-FFF2-40B4-BE49-F238E27FC236}">
                <a16:creationId xmlns:a16="http://schemas.microsoft.com/office/drawing/2014/main" id="{4C2074B5-8DBF-4E56-880D-D8217ACFB5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16" y="3894592"/>
            <a:ext cx="784548" cy="767446"/>
          </a:xfrm>
          <a:prstGeom prst="rect">
            <a:avLst/>
          </a:prstGeom>
        </p:spPr>
      </p:pic>
      <p:pic>
        <p:nvPicPr>
          <p:cNvPr id="123" name="Picture 122" descr="Icon&#10;&#10;Description automatically generated">
            <a:extLst>
              <a:ext uri="{FF2B5EF4-FFF2-40B4-BE49-F238E27FC236}">
                <a16:creationId xmlns:a16="http://schemas.microsoft.com/office/drawing/2014/main" id="{515D10EC-D991-4E08-A798-25B33460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36" y="3392009"/>
            <a:ext cx="770548" cy="502703"/>
          </a:xfrm>
          <a:prstGeom prst="rect">
            <a:avLst/>
          </a:prstGeom>
        </p:spPr>
      </p:pic>
      <p:pic>
        <p:nvPicPr>
          <p:cNvPr id="124" name="Picture 123" descr="Shape, circle&#10;&#10;Description automatically generated">
            <a:extLst>
              <a:ext uri="{FF2B5EF4-FFF2-40B4-BE49-F238E27FC236}">
                <a16:creationId xmlns:a16="http://schemas.microsoft.com/office/drawing/2014/main" id="{5CC92D3B-58A8-492D-B04E-72D2399E3CB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485" y="923996"/>
            <a:ext cx="856731" cy="856731"/>
          </a:xfrm>
          <a:prstGeom prst="rect">
            <a:avLst/>
          </a:prstGeom>
        </p:spPr>
      </p:pic>
      <p:pic>
        <p:nvPicPr>
          <p:cNvPr id="125" name="Picture 124" descr="Shape, circle&#10;&#10;Description automatically generated">
            <a:extLst>
              <a:ext uri="{FF2B5EF4-FFF2-40B4-BE49-F238E27FC236}">
                <a16:creationId xmlns:a16="http://schemas.microsoft.com/office/drawing/2014/main" id="{225D8629-D988-49C6-8BF6-DD25CD10F1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29" y="1462254"/>
            <a:ext cx="856731" cy="856731"/>
          </a:xfrm>
          <a:prstGeom prst="rect">
            <a:avLst/>
          </a:prstGeom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A435D7F7-5928-4EE7-ADF0-18524086DFBD}"/>
              </a:ext>
            </a:extLst>
          </p:cNvPr>
          <p:cNvSpPr/>
          <p:nvPr userDrawn="1"/>
        </p:nvSpPr>
        <p:spPr>
          <a:xfrm>
            <a:off x="7711362" y="1695733"/>
            <a:ext cx="9288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sz="3000" b="1">
                <a:solidFill>
                  <a:schemeClr val="accent6"/>
                </a:solidFill>
              </a:rPr>
              <a:t>+45</a:t>
            </a:r>
          </a:p>
        </p:txBody>
      </p:sp>
      <p:sp>
        <p:nvSpPr>
          <p:cNvPr id="127" name="Content Placeholder 34">
            <a:extLst>
              <a:ext uri="{FF2B5EF4-FFF2-40B4-BE49-F238E27FC236}">
                <a16:creationId xmlns:a16="http://schemas.microsoft.com/office/drawing/2014/main" id="{BAB0B5B5-D00B-4CE3-90E4-0B1B15034D63}"/>
              </a:ext>
            </a:extLst>
          </p:cNvPr>
          <p:cNvSpPr txBox="1">
            <a:spLocks/>
          </p:cNvSpPr>
          <p:nvPr userDrawn="1"/>
        </p:nvSpPr>
        <p:spPr>
          <a:xfrm>
            <a:off x="4517129" y="1071300"/>
            <a:ext cx="801653" cy="512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78775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960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760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9200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3000">
                <a:solidFill>
                  <a:srgbClr val="E52330"/>
                </a:solidFill>
              </a:rPr>
              <a:t>4.1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DE6267DE-BA1E-44C0-A1A0-24D0EAE3130F}"/>
              </a:ext>
            </a:extLst>
          </p:cNvPr>
          <p:cNvSpPr/>
          <p:nvPr userDrawn="1"/>
        </p:nvSpPr>
        <p:spPr>
          <a:xfrm>
            <a:off x="5992443" y="1433404"/>
            <a:ext cx="14292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baseline="30000">
                <a:solidFill>
                  <a:schemeClr val="bg1"/>
                </a:solidFill>
                <a:latin typeface="+mj-lt"/>
              </a:rPr>
              <a:t>157,000</a:t>
            </a:r>
            <a:endParaRPr lang="en-US" sz="1400" baseline="30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141F2E5-D9C5-4B20-8042-8DBCA7B59D40}"/>
              </a:ext>
            </a:extLst>
          </p:cNvPr>
          <p:cNvSpPr/>
          <p:nvPr userDrawn="1"/>
        </p:nvSpPr>
        <p:spPr>
          <a:xfrm>
            <a:off x="7495472" y="725486"/>
            <a:ext cx="188134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baseline="30000">
                <a:solidFill>
                  <a:schemeClr val="bg1"/>
                </a:solidFill>
              </a:rPr>
              <a:t>CX index*</a:t>
            </a:r>
            <a:endParaRPr lang="en-GB" sz="2000" b="1" baseline="30000">
              <a:solidFill>
                <a:schemeClr val="bg1"/>
              </a:solidFill>
              <a:latin typeface="+mj-lt"/>
            </a:endParaRPr>
          </a:p>
          <a:p>
            <a:r>
              <a:rPr lang="en-GB" sz="4000" b="1" baseline="30000">
                <a:solidFill>
                  <a:schemeClr val="bg1"/>
                </a:solidFill>
                <a:latin typeface="+mj-lt"/>
              </a:rPr>
              <a:t>8.44/10</a:t>
            </a:r>
            <a:endParaRPr lang="en-GB" sz="4000" baseline="30000">
              <a:solidFill>
                <a:schemeClr val="bg1"/>
              </a:solidFill>
            </a:endParaRPr>
          </a:p>
          <a:p>
            <a:endParaRPr lang="en-GB" baseline="30000">
              <a:solidFill>
                <a:srgbClr val="821F81"/>
              </a:solidFill>
              <a:latin typeface="Benton Sans Black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32ECCADA-2154-495F-8FF7-A6E2AADFC8A9}"/>
              </a:ext>
            </a:extLst>
          </p:cNvPr>
          <p:cNvSpPr/>
          <p:nvPr userDrawn="1"/>
        </p:nvSpPr>
        <p:spPr>
          <a:xfrm>
            <a:off x="7842534" y="1571696"/>
            <a:ext cx="639919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30000">
                <a:solidFill>
                  <a:schemeClr val="accent6"/>
                </a:solidFill>
                <a:latin typeface="Benton Sans Black"/>
              </a:rPr>
              <a:t>NPS</a:t>
            </a:r>
            <a:endParaRPr lang="en-GB" baseline="30000">
              <a:solidFill>
                <a:schemeClr val="accent6"/>
              </a:solidFill>
              <a:latin typeface="Benton Sans Black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C93132AF-B65C-47F0-B7B8-567935DA73DA}"/>
              </a:ext>
            </a:extLst>
          </p:cNvPr>
          <p:cNvSpPr/>
          <p:nvPr userDrawn="1"/>
        </p:nvSpPr>
        <p:spPr>
          <a:xfrm>
            <a:off x="7602104" y="3699250"/>
            <a:ext cx="1345241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000" baseline="30000">
                <a:solidFill>
                  <a:schemeClr val="bg1"/>
                </a:solidFill>
                <a:latin typeface="+mj-lt"/>
              </a:rPr>
              <a:t>Million turnover</a:t>
            </a:r>
          </a:p>
        </p:txBody>
      </p:sp>
      <p:sp>
        <p:nvSpPr>
          <p:cNvPr id="139" name="Title 1">
            <a:extLst>
              <a:ext uri="{FF2B5EF4-FFF2-40B4-BE49-F238E27FC236}">
                <a16:creationId xmlns:a16="http://schemas.microsoft.com/office/drawing/2014/main" id="{D460BF50-3699-4C05-BB8A-74F47B37D538}"/>
              </a:ext>
            </a:extLst>
          </p:cNvPr>
          <p:cNvSpPr txBox="1">
            <a:spLocks/>
          </p:cNvSpPr>
          <p:nvPr userDrawn="1"/>
        </p:nvSpPr>
        <p:spPr>
          <a:xfrm>
            <a:off x="1852821" y="124765"/>
            <a:ext cx="3633498" cy="5758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/>
              <a:t>Passion to improve</a:t>
            </a: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E83B5659-E1D1-4461-A9A5-07022AF369AB}"/>
              </a:ext>
            </a:extLst>
          </p:cNvPr>
          <p:cNvSpPr txBox="1">
            <a:spLocks/>
          </p:cNvSpPr>
          <p:nvPr userDrawn="1"/>
        </p:nvSpPr>
        <p:spPr>
          <a:xfrm>
            <a:off x="5486314" y="124765"/>
            <a:ext cx="3657686" cy="67497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/>
              <a:t>Desired partner</a:t>
            </a: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FDC07DA8-9987-4C77-821A-369143046D42}"/>
              </a:ext>
            </a:extLst>
          </p:cNvPr>
          <p:cNvSpPr txBox="1">
            <a:spLocks/>
          </p:cNvSpPr>
          <p:nvPr userDrawn="1"/>
        </p:nvSpPr>
        <p:spPr>
          <a:xfrm>
            <a:off x="5486314" y="2664742"/>
            <a:ext cx="3657686" cy="57266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/>
              <a:t>Getting stronger</a:t>
            </a:r>
          </a:p>
        </p:txBody>
      </p:sp>
      <p:sp>
        <p:nvSpPr>
          <p:cNvPr id="142" name="Title 1">
            <a:extLst>
              <a:ext uri="{FF2B5EF4-FFF2-40B4-BE49-F238E27FC236}">
                <a16:creationId xmlns:a16="http://schemas.microsoft.com/office/drawing/2014/main" id="{3F94371C-CF62-4E62-B2D3-AAF147AF9019}"/>
              </a:ext>
            </a:extLst>
          </p:cNvPr>
          <p:cNvSpPr txBox="1">
            <a:spLocks/>
          </p:cNvSpPr>
          <p:nvPr userDrawn="1"/>
        </p:nvSpPr>
        <p:spPr>
          <a:xfrm>
            <a:off x="1852822" y="2664742"/>
            <a:ext cx="3633497" cy="58706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/>
              <a:t>Care for the planet</a:t>
            </a:r>
          </a:p>
        </p:txBody>
      </p:sp>
    </p:spTree>
    <p:extLst>
      <p:ext uri="{BB962C8B-B14F-4D97-AF65-F5344CB8AC3E}">
        <p14:creationId xmlns:p14="http://schemas.microsoft.com/office/powerpoint/2010/main" val="29831436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tanding, suit&#10;&#10;Description automatically generated">
            <a:extLst>
              <a:ext uri="{FF2B5EF4-FFF2-40B4-BE49-F238E27FC236}">
                <a16:creationId xmlns:a16="http://schemas.microsoft.com/office/drawing/2014/main" id="{121F974B-C101-44EC-9EAA-5D33D261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Title Slide</a:t>
            </a:r>
            <a:endParaRPr lang="en-US"/>
          </a:p>
        </p:txBody>
      </p:sp>
      <p:pic>
        <p:nvPicPr>
          <p:cNvPr id="6" name="Picture 5" descr="lindstrom_logo_v01.gif">
            <a:extLst>
              <a:ext uri="{FF2B5EF4-FFF2-40B4-BE49-F238E27FC236}">
                <a16:creationId xmlns:a16="http://schemas.microsoft.com/office/drawing/2014/main" id="{07F0EC86-32A2-4AD2-B33B-031AA6C0E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0211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1F974B-C101-44EC-9EAA-5D33D261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4" y="-8727"/>
            <a:ext cx="9151034" cy="5156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2860" y="1440000"/>
            <a:ext cx="3852000" cy="3240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Title Slide</a:t>
            </a:r>
            <a:endParaRPr lang="en-US"/>
          </a:p>
        </p:txBody>
      </p:sp>
      <p:pic>
        <p:nvPicPr>
          <p:cNvPr id="6" name="Picture 5" descr="lindstrom_logo_v01.gif">
            <a:extLst>
              <a:ext uri="{FF2B5EF4-FFF2-40B4-BE49-F238E27FC236}">
                <a16:creationId xmlns:a16="http://schemas.microsoft.com/office/drawing/2014/main" id="{07F0EC86-32A2-4AD2-B33B-031AA6C0E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7826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0B6F1E46-B21E-4233-9F1B-61B3D0840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pic>
        <p:nvPicPr>
          <p:cNvPr id="6" name="Picture 5" descr="lindstrom_logo_v01.gif">
            <a:extLst>
              <a:ext uri="{FF2B5EF4-FFF2-40B4-BE49-F238E27FC236}">
                <a16:creationId xmlns:a16="http://schemas.microsoft.com/office/drawing/2014/main" id="{07F0EC86-32A2-4AD2-B33B-031AA6C0E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45990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C50B92-3D53-4B2A-B289-181D11976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pic>
        <p:nvPicPr>
          <p:cNvPr id="6" name="Picture 5" descr="lindstrom_logo_v01.gif">
            <a:extLst>
              <a:ext uri="{FF2B5EF4-FFF2-40B4-BE49-F238E27FC236}">
                <a16:creationId xmlns:a16="http://schemas.microsoft.com/office/drawing/2014/main" id="{07F0EC86-32A2-4AD2-B33B-031AA6C0E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3684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indoor, store&#10;&#10;Description automatically generated">
            <a:extLst>
              <a:ext uri="{FF2B5EF4-FFF2-40B4-BE49-F238E27FC236}">
                <a16:creationId xmlns:a16="http://schemas.microsoft.com/office/drawing/2014/main" id="{ACC2C3A0-25C9-44F2-B32E-E54173CD3A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pic>
        <p:nvPicPr>
          <p:cNvPr id="6" name="Picture 5" descr="lindstrom_logo_v01.gif">
            <a:extLst>
              <a:ext uri="{FF2B5EF4-FFF2-40B4-BE49-F238E27FC236}">
                <a16:creationId xmlns:a16="http://schemas.microsoft.com/office/drawing/2014/main" id="{07F0EC86-32A2-4AD2-B33B-031AA6C0E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9450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63C2168-C714-4195-84A0-174BDAAB123F}"/>
              </a:ext>
            </a:extLst>
          </p:cNvPr>
          <p:cNvSpPr/>
          <p:nvPr userDrawn="1"/>
        </p:nvSpPr>
        <p:spPr>
          <a:xfrm>
            <a:off x="7048501" y="3219274"/>
            <a:ext cx="1904997" cy="1249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picture containing bed, indoor, wall, floor&#10;&#10;Description automatically generated">
            <a:extLst>
              <a:ext uri="{FF2B5EF4-FFF2-40B4-BE49-F238E27FC236}">
                <a16:creationId xmlns:a16="http://schemas.microsoft.com/office/drawing/2014/main" id="{D332EA7B-9E0D-497E-B2E5-4D70A3B5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6316" y="1368287"/>
            <a:ext cx="1629182" cy="115415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D3D1EB6-7A10-486C-AE69-532B97A5A0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8425" y="1363696"/>
            <a:ext cx="1629072" cy="1317550"/>
          </a:xfrm>
          <a:prstGeom prst="rect">
            <a:avLst/>
          </a:prstGeom>
        </p:spPr>
      </p:pic>
      <p:pic>
        <p:nvPicPr>
          <p:cNvPr id="10" name="Picture 9" descr="A picture containing indoor, hospital room&#10;&#10;Description automatically generated">
            <a:extLst>
              <a:ext uri="{FF2B5EF4-FFF2-40B4-BE49-F238E27FC236}">
                <a16:creationId xmlns:a16="http://schemas.microsoft.com/office/drawing/2014/main" id="{3DC7F30B-667F-45BD-B40B-57B9370EC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8493" y="1368287"/>
            <a:ext cx="1627188" cy="1156872"/>
          </a:xfrm>
          <a:prstGeom prst="rect">
            <a:avLst/>
          </a:prstGeom>
        </p:spPr>
      </p:pic>
      <p:pic>
        <p:nvPicPr>
          <p:cNvPr id="4" name="Picture 3" descr="A picture containing person, indoor, work-clothing, tool&#10;&#10;Description automatically generated">
            <a:extLst>
              <a:ext uri="{FF2B5EF4-FFF2-40B4-BE49-F238E27FC236}">
                <a16:creationId xmlns:a16="http://schemas.microsoft.com/office/drawing/2014/main" id="{490A82FE-3E3C-491F-AABE-81CEA189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2" y="1368287"/>
            <a:ext cx="1627176" cy="1318011"/>
          </a:xfrm>
          <a:prstGeom prst="rect">
            <a:avLst/>
          </a:prstGeom>
        </p:spPr>
      </p:pic>
      <p:pic>
        <p:nvPicPr>
          <p:cNvPr id="6" name="Picture 5" descr="lindstrom_logo_v01.gif">
            <a:extLst>
              <a:ext uri="{FF2B5EF4-FFF2-40B4-BE49-F238E27FC236}">
                <a16:creationId xmlns:a16="http://schemas.microsoft.com/office/drawing/2014/main" id="{07F0EC86-32A2-4AD2-B33B-031AA6C0E3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136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6FA051A7-C019-4168-ADD1-7485307575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3218082"/>
            <a:ext cx="1905000" cy="126964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8AE6C8-AA12-4E4E-B494-BD5E2A2631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6312" y="1363696"/>
            <a:ext cx="1627190" cy="11668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DBDDB6-EE59-4429-A498-5D787F08D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6502" y="3218082"/>
            <a:ext cx="1905000" cy="11588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A41327-E8FA-45C2-8143-2D4373BAA7B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3218082"/>
            <a:ext cx="1905000" cy="1270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B1D5C3D-07CD-44B7-8688-1FCF95CDF69E}"/>
              </a:ext>
            </a:extLst>
          </p:cNvPr>
          <p:cNvSpPr/>
          <p:nvPr userDrawn="1"/>
        </p:nvSpPr>
        <p:spPr>
          <a:xfrm>
            <a:off x="190501" y="4376908"/>
            <a:ext cx="1905000" cy="384224"/>
          </a:xfrm>
          <a:prstGeom prst="rect">
            <a:avLst/>
          </a:prstGeom>
          <a:solidFill>
            <a:srgbClr val="7C1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B6C8D1-21BC-46F8-BAFD-F191848F92D4}"/>
              </a:ext>
            </a:extLst>
          </p:cNvPr>
          <p:cNvSpPr/>
          <p:nvPr userDrawn="1"/>
        </p:nvSpPr>
        <p:spPr>
          <a:xfrm>
            <a:off x="2476502" y="4376908"/>
            <a:ext cx="1905000" cy="384224"/>
          </a:xfrm>
          <a:prstGeom prst="rect">
            <a:avLst/>
          </a:prstGeom>
          <a:solidFill>
            <a:srgbClr val="003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4D5EE3-6B2B-4185-8514-833734ED56CC}"/>
              </a:ext>
            </a:extLst>
          </p:cNvPr>
          <p:cNvSpPr/>
          <p:nvPr userDrawn="1"/>
        </p:nvSpPr>
        <p:spPr>
          <a:xfrm>
            <a:off x="4762500" y="4376908"/>
            <a:ext cx="1905000" cy="384224"/>
          </a:xfrm>
          <a:prstGeom prst="rect">
            <a:avLst/>
          </a:prstGeom>
          <a:solidFill>
            <a:srgbClr val="7A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58FD26-6CA3-4D9A-9B6E-62CB41E3F58D}"/>
              </a:ext>
            </a:extLst>
          </p:cNvPr>
          <p:cNvSpPr/>
          <p:nvPr userDrawn="1"/>
        </p:nvSpPr>
        <p:spPr>
          <a:xfrm>
            <a:off x="190501" y="2525158"/>
            <a:ext cx="1627187" cy="384224"/>
          </a:xfrm>
          <a:prstGeom prst="rect">
            <a:avLst/>
          </a:prstGeom>
          <a:solidFill>
            <a:srgbClr val="E523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6ABD67-8AF7-4746-96E4-B65C7912D07A}"/>
              </a:ext>
            </a:extLst>
          </p:cNvPr>
          <p:cNvSpPr/>
          <p:nvPr userDrawn="1"/>
        </p:nvSpPr>
        <p:spPr>
          <a:xfrm>
            <a:off x="1968493" y="2525158"/>
            <a:ext cx="1627187" cy="384224"/>
          </a:xfrm>
          <a:prstGeom prst="rect">
            <a:avLst/>
          </a:prstGeom>
          <a:solidFill>
            <a:srgbClr val="00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A49834-FD17-4B71-8847-69C0F6008F15}"/>
              </a:ext>
            </a:extLst>
          </p:cNvPr>
          <p:cNvSpPr/>
          <p:nvPr userDrawn="1"/>
        </p:nvSpPr>
        <p:spPr>
          <a:xfrm>
            <a:off x="3770310" y="2525158"/>
            <a:ext cx="1627187" cy="384224"/>
          </a:xfrm>
          <a:prstGeom prst="rect">
            <a:avLst/>
          </a:prstGeom>
          <a:solidFill>
            <a:srgbClr val="7A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6CA3A5-A1EB-421B-9F52-4C095E03B7BB}"/>
              </a:ext>
            </a:extLst>
          </p:cNvPr>
          <p:cNvSpPr/>
          <p:nvPr userDrawn="1"/>
        </p:nvSpPr>
        <p:spPr>
          <a:xfrm>
            <a:off x="5548311" y="2525158"/>
            <a:ext cx="1627187" cy="384224"/>
          </a:xfrm>
          <a:prstGeom prst="rect">
            <a:avLst/>
          </a:prstGeom>
          <a:solidFill>
            <a:srgbClr val="CA0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35C595-E8C2-43DF-A37D-66C50069FE54}"/>
              </a:ext>
            </a:extLst>
          </p:cNvPr>
          <p:cNvSpPr txBox="1"/>
          <p:nvPr userDrawn="1"/>
        </p:nvSpPr>
        <p:spPr>
          <a:xfrm>
            <a:off x="2143123" y="2530582"/>
            <a:ext cx="1277924" cy="3788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Cleanroom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C33A64-21FE-42A1-A7E0-EC8BA51D4B51}"/>
              </a:ext>
            </a:extLst>
          </p:cNvPr>
          <p:cNvSpPr txBox="1"/>
          <p:nvPr userDrawn="1"/>
        </p:nvSpPr>
        <p:spPr>
          <a:xfrm>
            <a:off x="3944942" y="2525158"/>
            <a:ext cx="1277924" cy="38422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86D5C8-CE72-439A-AB37-8CF714FAB0EA}"/>
              </a:ext>
            </a:extLst>
          </p:cNvPr>
          <p:cNvSpPr txBox="1"/>
          <p:nvPr userDrawn="1"/>
        </p:nvSpPr>
        <p:spPr>
          <a:xfrm>
            <a:off x="5722942" y="2530582"/>
            <a:ext cx="1277924" cy="3787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 Textiles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C0C2E1-C374-4099-85EB-E807BD7923A9}"/>
              </a:ext>
            </a:extLst>
          </p:cNvPr>
          <p:cNvSpPr txBox="1"/>
          <p:nvPr userDrawn="1"/>
        </p:nvSpPr>
        <p:spPr>
          <a:xfrm>
            <a:off x="372619" y="2525158"/>
            <a:ext cx="1271336" cy="38422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Workwear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B95539-A9E0-4011-8FE9-8F061F5ADA55}"/>
              </a:ext>
            </a:extLst>
          </p:cNvPr>
          <p:cNvSpPr/>
          <p:nvPr userDrawn="1"/>
        </p:nvSpPr>
        <p:spPr>
          <a:xfrm>
            <a:off x="7326312" y="2525157"/>
            <a:ext cx="1627187" cy="384224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903794-5CE8-458E-9A8D-DCC388ACE597}"/>
              </a:ext>
            </a:extLst>
          </p:cNvPr>
          <p:cNvSpPr txBox="1"/>
          <p:nvPr userDrawn="1"/>
        </p:nvSpPr>
        <p:spPr>
          <a:xfrm>
            <a:off x="7500943" y="2525157"/>
            <a:ext cx="1277924" cy="38422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Restaurant Textiles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6C2017-E168-40E6-BC40-657D1394D929}"/>
              </a:ext>
            </a:extLst>
          </p:cNvPr>
          <p:cNvSpPr txBox="1"/>
          <p:nvPr userDrawn="1"/>
        </p:nvSpPr>
        <p:spPr>
          <a:xfrm>
            <a:off x="394949" y="4376908"/>
            <a:ext cx="1496104" cy="38422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Wipes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A20E0B-C467-4E29-9A59-BF3B8780E355}"/>
              </a:ext>
            </a:extLst>
          </p:cNvPr>
          <p:cNvSpPr txBox="1"/>
          <p:nvPr userDrawn="1"/>
        </p:nvSpPr>
        <p:spPr>
          <a:xfrm>
            <a:off x="2680947" y="4376908"/>
            <a:ext cx="1496106" cy="38422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Washroom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A7DE74-599F-4C60-AEE5-1FFA0C1040A1}"/>
              </a:ext>
            </a:extLst>
          </p:cNvPr>
          <p:cNvSpPr txBox="1"/>
          <p:nvPr userDrawn="1"/>
        </p:nvSpPr>
        <p:spPr>
          <a:xfrm>
            <a:off x="4966940" y="4376908"/>
            <a:ext cx="1496106" cy="38422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Returnable Bags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CDFB16A-9ABC-4662-874E-57CBAFB6D716}"/>
              </a:ext>
            </a:extLst>
          </p:cNvPr>
          <p:cNvSpPr/>
          <p:nvPr userDrawn="1"/>
        </p:nvSpPr>
        <p:spPr>
          <a:xfrm>
            <a:off x="7048501" y="4376908"/>
            <a:ext cx="1905000" cy="384224"/>
          </a:xfrm>
          <a:prstGeom prst="rect">
            <a:avLst/>
          </a:prstGeom>
          <a:solidFill>
            <a:srgbClr val="008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9233EA-68F5-46DA-A73F-BE9C2A547B98}"/>
              </a:ext>
            </a:extLst>
          </p:cNvPr>
          <p:cNvSpPr txBox="1"/>
          <p:nvPr userDrawn="1"/>
        </p:nvSpPr>
        <p:spPr>
          <a:xfrm>
            <a:off x="7252942" y="4376908"/>
            <a:ext cx="1496106" cy="38422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Reusable Face Mask</a:t>
            </a:r>
          </a:p>
        </p:txBody>
      </p:sp>
      <p:pic>
        <p:nvPicPr>
          <p:cNvPr id="46" name="Picture 45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1D8E3D21-E46C-4AC7-B474-DC25E0ABE5A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541" y="3261163"/>
            <a:ext cx="1558908" cy="111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166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42A1511D-1D2A-4D03-AB32-38F504C52F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pic>
        <p:nvPicPr>
          <p:cNvPr id="6" name="Picture 5" descr="lindstrom_logo_v01.gif">
            <a:extLst>
              <a:ext uri="{FF2B5EF4-FFF2-40B4-BE49-F238E27FC236}">
                <a16:creationId xmlns:a16="http://schemas.microsoft.com/office/drawing/2014/main" id="{07F0EC86-32A2-4AD2-B33B-031AA6C0E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8973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ria">
    <p:bg>
      <p:bgPr>
        <a:solidFill>
          <a:srgbClr val="008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DF3736-BD15-47E1-992E-31EEE5F41F8C}"/>
              </a:ext>
            </a:extLst>
          </p:cNvPr>
          <p:cNvSpPr/>
          <p:nvPr userDrawn="1"/>
        </p:nvSpPr>
        <p:spPr>
          <a:xfrm>
            <a:off x="4572305" y="0"/>
            <a:ext cx="228539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50" b="0" i="0" u="none" strike="noStrike" kern="1200" cap="none" spc="0" normalizeH="0" baseline="0" noProof="0">
              <a:ln>
                <a:noFill/>
              </a:ln>
              <a:solidFill>
                <a:srgbClr val="003F7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E117E-25EC-4C13-A636-41894DFE3E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22" y="0"/>
            <a:ext cx="4571278" cy="2571679"/>
          </a:xfrm>
          <a:prstGeom prst="rect">
            <a:avLst/>
          </a:prstGeom>
        </p:spPr>
      </p:pic>
      <p:pic>
        <p:nvPicPr>
          <p:cNvPr id="14" name="Picture 13" descr="lindstrom_logo_v01.gif">
            <a:extLst>
              <a:ext uri="{FF2B5EF4-FFF2-40B4-BE49-F238E27FC236}">
                <a16:creationId xmlns:a16="http://schemas.microsoft.com/office/drawing/2014/main" id="{FBCF2F42-6530-4533-B8DF-4EC50DF7F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32257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one">
    <p:bg>
      <p:bgPr>
        <a:solidFill>
          <a:srgbClr val="008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DF3736-BD15-47E1-992E-31EEE5F41F8C}"/>
              </a:ext>
            </a:extLst>
          </p:cNvPr>
          <p:cNvSpPr/>
          <p:nvPr userDrawn="1"/>
        </p:nvSpPr>
        <p:spPr>
          <a:xfrm>
            <a:off x="4572305" y="0"/>
            <a:ext cx="228539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50" b="0" i="0" u="none" strike="noStrike" kern="1200" cap="none" spc="0" normalizeH="0" baseline="0" noProof="0">
              <a:ln>
                <a:noFill/>
              </a:ln>
              <a:solidFill>
                <a:srgbClr val="003F7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Placeholder 9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47E2EAE1-9B42-4AA7-A21C-9D4F0E9BDB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2571750"/>
          </a:xfrm>
          <a:prstGeom prst="rect">
            <a:avLst/>
          </a:prstGeom>
        </p:spPr>
      </p:pic>
      <p:pic>
        <p:nvPicPr>
          <p:cNvPr id="10" name="Picture 9" descr="lindstrom_logo_v01.gif">
            <a:extLst>
              <a:ext uri="{FF2B5EF4-FFF2-40B4-BE49-F238E27FC236}">
                <a16:creationId xmlns:a16="http://schemas.microsoft.com/office/drawing/2014/main" id="{45388A6A-F188-4C75-8CD8-E63819743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9448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con">
    <p:bg>
      <p:bgPr>
        <a:solidFill>
          <a:srgbClr val="7C10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DF3736-BD15-47E1-992E-31EEE5F41F8C}"/>
              </a:ext>
            </a:extLst>
          </p:cNvPr>
          <p:cNvSpPr/>
          <p:nvPr userDrawn="1"/>
        </p:nvSpPr>
        <p:spPr>
          <a:xfrm>
            <a:off x="4572305" y="0"/>
            <a:ext cx="228539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50" b="0" i="0" u="none" strike="noStrike" kern="1200" cap="none" spc="0" normalizeH="0" baseline="0" noProof="0">
              <a:ln>
                <a:noFill/>
              </a:ln>
              <a:solidFill>
                <a:srgbClr val="003F7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Placeholder 20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E4010D3D-867A-4713-99A5-7A73BAE9DA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1" y="405"/>
            <a:ext cx="4572000" cy="2571345"/>
          </a:xfrm>
          <a:prstGeom prst="rect">
            <a:avLst/>
          </a:prstGeom>
        </p:spPr>
      </p:pic>
      <p:pic>
        <p:nvPicPr>
          <p:cNvPr id="10" name="Picture 9" descr="lindstrom_logo_v01.gif">
            <a:extLst>
              <a:ext uri="{FF2B5EF4-FFF2-40B4-BE49-F238E27FC236}">
                <a16:creationId xmlns:a16="http://schemas.microsoft.com/office/drawing/2014/main" id="{F0583997-67D3-415F-A160-742D302869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72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34DC-B19C-4CCC-9742-653841FAB80A}" type="datetime1">
              <a:rPr lang="fi-FI" smtClean="0"/>
              <a:t>25.11.2021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B034-A392-5042-8FC7-461F3780B1D8}" type="slidenum"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2481DA-561D-4DDD-8FCE-71F511D2AC52}"/>
              </a:ext>
            </a:extLst>
          </p:cNvPr>
          <p:cNvSpPr/>
          <p:nvPr userDrawn="1"/>
        </p:nvSpPr>
        <p:spPr>
          <a:xfrm>
            <a:off x="2310063" y="-4809"/>
            <a:ext cx="6833937" cy="5148309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B36E970-99D1-4192-B857-0105724BCAC9}"/>
              </a:ext>
            </a:extLst>
          </p:cNvPr>
          <p:cNvGrpSpPr/>
          <p:nvPr userDrawn="1"/>
        </p:nvGrpSpPr>
        <p:grpSpPr>
          <a:xfrm>
            <a:off x="5386712" y="2781848"/>
            <a:ext cx="3238595" cy="962883"/>
            <a:chOff x="6918303" y="2453922"/>
            <a:chExt cx="3238595" cy="96288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6F73FE-D1DF-4184-B0EC-5F7991E2D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8303" y="2453922"/>
              <a:ext cx="945990" cy="96288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8E851C-E8EA-4C89-9CB6-84C0959A2E34}"/>
                </a:ext>
              </a:extLst>
            </p:cNvPr>
            <p:cNvSpPr/>
            <p:nvPr/>
          </p:nvSpPr>
          <p:spPr>
            <a:xfrm>
              <a:off x="7895779" y="2538040"/>
              <a:ext cx="226111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28</a:t>
              </a:r>
              <a:r>
                <a:rPr lang="en-US" sz="1050">
                  <a:solidFill>
                    <a:schemeClr val="bg1"/>
                  </a:solidFill>
                </a:rPr>
                <a:t> %</a:t>
              </a:r>
            </a:p>
            <a:p>
              <a:r>
                <a:rPr lang="fi-FI"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of </a:t>
              </a:r>
              <a:r>
                <a:rPr lang="fi-FI" sz="1400" b="0" i="0" u="none" strike="noStrike" kern="1200" baseline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textile</a:t>
              </a:r>
              <a:r>
                <a:rPr lang="fi-FI"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fi-FI" sz="1400" b="0" i="0" u="none" strike="noStrike" kern="1200" baseline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waste</a:t>
              </a:r>
              <a:r>
                <a:rPr lang="fi-FI"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fi-FI" sz="1400" b="0" i="0" u="none" strike="noStrike" kern="1200" baseline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recycled</a:t>
              </a:r>
              <a:r>
                <a:rPr lang="fi-FI"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A9A521-3405-46FE-A7A9-0664EFFA01DF}"/>
              </a:ext>
            </a:extLst>
          </p:cNvPr>
          <p:cNvGrpSpPr/>
          <p:nvPr userDrawn="1"/>
        </p:nvGrpSpPr>
        <p:grpSpPr>
          <a:xfrm>
            <a:off x="4820266" y="1257835"/>
            <a:ext cx="2147294" cy="1534895"/>
            <a:chOff x="7492381" y="188110"/>
            <a:chExt cx="1967635" cy="13253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E529604-2954-46E8-B6C1-D8FA9F1B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2381" y="218668"/>
              <a:ext cx="750647" cy="129480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F21F30-2B97-4A8B-ADEF-E8187AAD6E22}"/>
                </a:ext>
              </a:extLst>
            </p:cNvPr>
            <p:cNvSpPr/>
            <p:nvPr/>
          </p:nvSpPr>
          <p:spPr>
            <a:xfrm>
              <a:off x="8146575" y="188110"/>
              <a:ext cx="1313441" cy="591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0.98</a:t>
              </a:r>
              <a:r>
                <a:rPr lang="en-US" sz="1050">
                  <a:solidFill>
                    <a:schemeClr val="bg1"/>
                  </a:solidFill>
                </a:rPr>
                <a:t> kWh/ washed kg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E6CEC4-DF92-4AFC-AF9B-4E177E043494}"/>
              </a:ext>
            </a:extLst>
          </p:cNvPr>
          <p:cNvGrpSpPr/>
          <p:nvPr userDrawn="1"/>
        </p:nvGrpSpPr>
        <p:grpSpPr>
          <a:xfrm>
            <a:off x="3250314" y="1824337"/>
            <a:ext cx="999289" cy="2260269"/>
            <a:chOff x="4001672" y="539101"/>
            <a:chExt cx="871555" cy="197135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F45050-87FA-4667-9779-B3E8F6B17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1672" y="539101"/>
              <a:ext cx="796374" cy="197135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E20810-AA78-4BC6-A449-6A9EC47EF635}"/>
                </a:ext>
              </a:extLst>
            </p:cNvPr>
            <p:cNvSpPr txBox="1"/>
            <p:nvPr/>
          </p:nvSpPr>
          <p:spPr>
            <a:xfrm>
              <a:off x="4042012" y="1383553"/>
              <a:ext cx="831215" cy="59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050" err="1">
                  <a:solidFill>
                    <a:schemeClr val="bg1"/>
                  </a:solidFill>
                </a:rPr>
                <a:t>Water</a:t>
              </a:r>
              <a:r>
                <a:rPr lang="fi-FI" sz="1050">
                  <a:solidFill>
                    <a:schemeClr val="bg1"/>
                  </a:solidFill>
                </a:rPr>
                <a:t>     </a:t>
              </a:r>
            </a:p>
            <a:p>
              <a:r>
                <a:rPr lang="fi-FI" sz="2800" b="1">
                  <a:solidFill>
                    <a:schemeClr val="bg1"/>
                  </a:solidFill>
                </a:rPr>
                <a:t>7.5</a:t>
              </a:r>
              <a:r>
                <a:rPr lang="fi-FI" sz="1600">
                  <a:solidFill>
                    <a:schemeClr val="bg1"/>
                  </a:solidFill>
                </a:rPr>
                <a:t>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B6E66C-4290-4761-82E7-5D572F3CAE9A}"/>
              </a:ext>
            </a:extLst>
          </p:cNvPr>
          <p:cNvGrpSpPr/>
          <p:nvPr userDrawn="1"/>
        </p:nvGrpSpPr>
        <p:grpSpPr>
          <a:xfrm>
            <a:off x="551894" y="2565199"/>
            <a:ext cx="2174009" cy="2197078"/>
            <a:chOff x="2978201" y="702255"/>
            <a:chExt cx="1527465" cy="1539043"/>
          </a:xfrm>
          <a:solidFill>
            <a:srgbClr val="003F7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EF1B167-FD64-477E-B76B-B6D951EE2EBE}"/>
                </a:ext>
              </a:extLst>
            </p:cNvPr>
            <p:cNvSpPr/>
            <p:nvPr/>
          </p:nvSpPr>
          <p:spPr>
            <a:xfrm>
              <a:off x="2978201" y="702255"/>
              <a:ext cx="1527465" cy="1539043"/>
            </a:xfrm>
            <a:prstGeom prst="ellipse">
              <a:avLst/>
            </a:prstGeom>
            <a:grpFill/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72C40BB-8373-43CC-8A62-02BFC5ED9B0D}"/>
                </a:ext>
              </a:extLst>
            </p:cNvPr>
            <p:cNvGrpSpPr/>
            <p:nvPr/>
          </p:nvGrpSpPr>
          <p:grpSpPr>
            <a:xfrm>
              <a:off x="3301179" y="892569"/>
              <a:ext cx="815283" cy="1269481"/>
              <a:chOff x="5743363" y="1375397"/>
              <a:chExt cx="1109227" cy="1727182"/>
            </a:xfrm>
            <a:grpFill/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4EBC67C-3C50-4EF8-B175-BE552C2A2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3363" y="1375397"/>
                <a:ext cx="1109227" cy="1357377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4EEF7D8-642E-4A84-830B-798F70238681}"/>
                  </a:ext>
                </a:extLst>
              </p:cNvPr>
              <p:cNvSpPr/>
              <p:nvPr/>
            </p:nvSpPr>
            <p:spPr>
              <a:xfrm>
                <a:off x="5838754" y="2750586"/>
                <a:ext cx="993266" cy="351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1kg</a:t>
                </a:r>
                <a:r>
                  <a:rPr lang="en-US" sz="1050">
                    <a:solidFill>
                      <a:schemeClr val="bg1"/>
                    </a:solidFill>
                  </a:rPr>
                  <a:t> </a:t>
                </a:r>
                <a:r>
                  <a:rPr lang="fi-FI" sz="1050">
                    <a:solidFill>
                      <a:schemeClr val="bg1"/>
                    </a:solidFill>
                  </a:rPr>
                  <a:t>textiles</a:t>
                </a:r>
                <a:endParaRPr lang="fi-FI" sz="1050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FFF841A-E0FC-4A0B-8936-8288EC3DC898}"/>
              </a:ext>
            </a:extLst>
          </p:cNvPr>
          <p:cNvSpPr txBox="1"/>
          <p:nvPr userDrawn="1"/>
        </p:nvSpPr>
        <p:spPr>
          <a:xfrm>
            <a:off x="2679746" y="1410993"/>
            <a:ext cx="214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Water consumption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869027-F29D-4818-B8DA-529D7C60D145}"/>
              </a:ext>
            </a:extLst>
          </p:cNvPr>
          <p:cNvSpPr txBox="1"/>
          <p:nvPr userDrawn="1"/>
        </p:nvSpPr>
        <p:spPr>
          <a:xfrm>
            <a:off x="5067039" y="933439"/>
            <a:ext cx="2706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Energy consumption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C0A01C-1BE7-411B-BAAF-1ED34F0F3A31}"/>
              </a:ext>
            </a:extLst>
          </p:cNvPr>
          <p:cNvSpPr txBox="1"/>
          <p:nvPr userDrawn="1"/>
        </p:nvSpPr>
        <p:spPr>
          <a:xfrm>
            <a:off x="5866342" y="2428534"/>
            <a:ext cx="3052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Recovery rate of textile waste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AC1E16-403F-4417-B6DB-647DA595B480}"/>
              </a:ext>
            </a:extLst>
          </p:cNvPr>
          <p:cNvSpPr/>
          <p:nvPr userDrawn="1"/>
        </p:nvSpPr>
        <p:spPr>
          <a:xfrm>
            <a:off x="207476" y="960213"/>
            <a:ext cx="19177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rgbClr val="003F72"/>
                </a:solidFill>
              </a:rPr>
              <a:t>We’ll act responsibly and eliminate all unnecessary</a:t>
            </a:r>
          </a:p>
          <a:p>
            <a:r>
              <a:rPr lang="en-US" sz="1200" b="1">
                <a:solidFill>
                  <a:srgbClr val="003F72"/>
                </a:solidFill>
              </a:rPr>
              <a:t>business. This gives us control over our actions and</a:t>
            </a:r>
          </a:p>
          <a:p>
            <a:r>
              <a:rPr lang="en-US" sz="1200" b="1">
                <a:solidFill>
                  <a:srgbClr val="003F72"/>
                </a:solidFill>
              </a:rPr>
              <a:t>their effect on people and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34237771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ateeminen Kirjakauppa">
    <p:bg>
      <p:bgPr>
        <a:solidFill>
          <a:srgbClr val="E52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DF3736-BD15-47E1-992E-31EEE5F41F8C}"/>
              </a:ext>
            </a:extLst>
          </p:cNvPr>
          <p:cNvSpPr/>
          <p:nvPr userDrawn="1"/>
        </p:nvSpPr>
        <p:spPr>
          <a:xfrm>
            <a:off x="4572305" y="0"/>
            <a:ext cx="228539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50" b="0" i="0" u="none" strike="noStrike" kern="1200" cap="none" spc="0" normalizeH="0" baseline="0" noProof="0">
              <a:ln>
                <a:noFill/>
              </a:ln>
              <a:solidFill>
                <a:srgbClr val="003F7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Placeholder 29" descr="A person using a computer&#10;&#10;Description automatically generated">
            <a:extLst>
              <a:ext uri="{FF2B5EF4-FFF2-40B4-BE49-F238E27FC236}">
                <a16:creationId xmlns:a16="http://schemas.microsoft.com/office/drawing/2014/main" id="{3F0FACEF-C618-44A2-AC82-280B394E8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1" y="405"/>
            <a:ext cx="4572000" cy="2571345"/>
          </a:xfrm>
          <a:prstGeom prst="rect">
            <a:avLst/>
          </a:prstGeom>
        </p:spPr>
      </p:pic>
      <p:pic>
        <p:nvPicPr>
          <p:cNvPr id="10" name="Picture 9" descr="lindstrom_logo_v01.gif">
            <a:extLst>
              <a:ext uri="{FF2B5EF4-FFF2-40B4-BE49-F238E27FC236}">
                <a16:creationId xmlns:a16="http://schemas.microsoft.com/office/drawing/2014/main" id="{834C753A-3028-4CB0-9237-BF855660E2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15183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uboden Osla">
    <p:bg>
      <p:bgPr>
        <a:solidFill>
          <a:srgbClr val="E52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DF3736-BD15-47E1-992E-31EEE5F41F8C}"/>
              </a:ext>
            </a:extLst>
          </p:cNvPr>
          <p:cNvSpPr/>
          <p:nvPr userDrawn="1"/>
        </p:nvSpPr>
        <p:spPr>
          <a:xfrm>
            <a:off x="4572305" y="0"/>
            <a:ext cx="228539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50" b="0" i="0" u="none" strike="noStrike" kern="1200" cap="none" spc="0" normalizeH="0" baseline="0" noProof="0">
              <a:ln>
                <a:noFill/>
              </a:ln>
              <a:solidFill>
                <a:srgbClr val="003F7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lindstrom_logo_v01.gif">
            <a:extLst>
              <a:ext uri="{FF2B5EF4-FFF2-40B4-BE49-F238E27FC236}">
                <a16:creationId xmlns:a16="http://schemas.microsoft.com/office/drawing/2014/main" id="{834C753A-3028-4CB0-9237-BF855660E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Placeholder 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D9170DFF-E789-4FF2-88E9-11BB680947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1" y="405"/>
            <a:ext cx="4572000" cy="25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907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rion Hotel Helsinki Airport"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DF3736-BD15-47E1-992E-31EEE5F41F8C}"/>
              </a:ext>
            </a:extLst>
          </p:cNvPr>
          <p:cNvSpPr/>
          <p:nvPr userDrawn="1"/>
        </p:nvSpPr>
        <p:spPr>
          <a:xfrm>
            <a:off x="4572305" y="0"/>
            <a:ext cx="228539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50" b="0" i="0" u="none" strike="noStrike" kern="1200" cap="none" spc="0" normalizeH="0" baseline="0" noProof="0">
              <a:ln>
                <a:noFill/>
              </a:ln>
              <a:solidFill>
                <a:srgbClr val="003F7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lindstrom_logo_v01.gif">
            <a:extLst>
              <a:ext uri="{FF2B5EF4-FFF2-40B4-BE49-F238E27FC236}">
                <a16:creationId xmlns:a16="http://schemas.microsoft.com/office/drawing/2014/main" id="{834C753A-3028-4CB0-9237-BF855660E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Placeholder 28" descr="A picture containing rug, living, sitting, building&#10;&#10;Description automatically generated">
            <a:extLst>
              <a:ext uri="{FF2B5EF4-FFF2-40B4-BE49-F238E27FC236}">
                <a16:creationId xmlns:a16="http://schemas.microsoft.com/office/drawing/2014/main" id="{9A31CB89-8760-4EC7-B9AC-65D9BB4EA7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1" y="405"/>
            <a:ext cx="4572000" cy="25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20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taurant Kappeli"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DF3736-BD15-47E1-992E-31EEE5F41F8C}"/>
              </a:ext>
            </a:extLst>
          </p:cNvPr>
          <p:cNvSpPr/>
          <p:nvPr userDrawn="1"/>
        </p:nvSpPr>
        <p:spPr>
          <a:xfrm>
            <a:off x="4572305" y="0"/>
            <a:ext cx="228539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50" b="0" i="0" u="none" strike="noStrike" kern="1200" cap="none" spc="0" normalizeH="0" baseline="0" noProof="0">
              <a:ln>
                <a:noFill/>
              </a:ln>
              <a:solidFill>
                <a:srgbClr val="003F7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lindstrom_logo_v01.gif">
            <a:extLst>
              <a:ext uri="{FF2B5EF4-FFF2-40B4-BE49-F238E27FC236}">
                <a16:creationId xmlns:a16="http://schemas.microsoft.com/office/drawing/2014/main" id="{834C753A-3028-4CB0-9237-BF855660E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Placeholder 5" descr="A large building&#10;&#10;Description automatically generated">
            <a:extLst>
              <a:ext uri="{FF2B5EF4-FFF2-40B4-BE49-F238E27FC236}">
                <a16:creationId xmlns:a16="http://schemas.microsoft.com/office/drawing/2014/main" id="{93EC8F49-D4BF-4BE0-9F4E-6923021662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1" y="405"/>
            <a:ext cx="4572000" cy="25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935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nan Kiinteistökehitys">
    <p:bg>
      <p:bgPr>
        <a:solidFill>
          <a:srgbClr val="CA0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DF3736-BD15-47E1-992E-31EEE5F41F8C}"/>
              </a:ext>
            </a:extLst>
          </p:cNvPr>
          <p:cNvSpPr/>
          <p:nvPr userDrawn="1"/>
        </p:nvSpPr>
        <p:spPr>
          <a:xfrm>
            <a:off x="4572305" y="0"/>
            <a:ext cx="228539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50" b="0" i="0" u="none" strike="noStrike" kern="1200" cap="none" spc="0" normalizeH="0" baseline="0" noProof="0">
              <a:ln>
                <a:noFill/>
              </a:ln>
              <a:solidFill>
                <a:srgbClr val="003F7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lindstrom_logo_v01.gif">
            <a:extLst>
              <a:ext uri="{FF2B5EF4-FFF2-40B4-BE49-F238E27FC236}">
                <a16:creationId xmlns:a16="http://schemas.microsoft.com/office/drawing/2014/main" id="{834C753A-3028-4CB0-9237-BF855660E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Placeholder 9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753E6988-88F0-440D-ACE1-FCF31AB7D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1" y="405"/>
            <a:ext cx="4572000" cy="25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956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gra"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DF3736-BD15-47E1-992E-31EEE5F41F8C}"/>
              </a:ext>
            </a:extLst>
          </p:cNvPr>
          <p:cNvSpPr/>
          <p:nvPr userDrawn="1"/>
        </p:nvSpPr>
        <p:spPr>
          <a:xfrm>
            <a:off x="4572305" y="0"/>
            <a:ext cx="228539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50" b="0" i="0" u="none" strike="noStrike" kern="1200" cap="none" spc="0" normalizeH="0" baseline="0" noProof="0">
              <a:ln>
                <a:noFill/>
              </a:ln>
              <a:solidFill>
                <a:srgbClr val="003F7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lindstrom_logo_v01.gif">
            <a:extLst>
              <a:ext uri="{FF2B5EF4-FFF2-40B4-BE49-F238E27FC236}">
                <a16:creationId xmlns:a16="http://schemas.microsoft.com/office/drawing/2014/main" id="{834C753A-3028-4CB0-9237-BF855660E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Placeholder 27" descr="A person in a blue shirt&#10;&#10;Description automatically generated">
            <a:extLst>
              <a:ext uri="{FF2B5EF4-FFF2-40B4-BE49-F238E27FC236}">
                <a16:creationId xmlns:a16="http://schemas.microsoft.com/office/drawing/2014/main" id="{86EEA7A7-AD37-456F-9FE4-A9F21C63F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1" y="405"/>
            <a:ext cx="4572000" cy="25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429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-Supermarket Hertta">
    <p:bg>
      <p:bgPr>
        <a:solidFill>
          <a:srgbClr val="E52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DF3736-BD15-47E1-992E-31EEE5F41F8C}"/>
              </a:ext>
            </a:extLst>
          </p:cNvPr>
          <p:cNvSpPr/>
          <p:nvPr userDrawn="1"/>
        </p:nvSpPr>
        <p:spPr>
          <a:xfrm>
            <a:off x="4572305" y="0"/>
            <a:ext cx="228539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50" b="0" i="0" u="none" strike="noStrike" kern="1200" cap="none" spc="0" normalizeH="0" baseline="0" noProof="0">
              <a:ln>
                <a:noFill/>
              </a:ln>
              <a:solidFill>
                <a:srgbClr val="003F7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lindstrom_logo_v01.gif">
            <a:extLst>
              <a:ext uri="{FF2B5EF4-FFF2-40B4-BE49-F238E27FC236}">
                <a16:creationId xmlns:a16="http://schemas.microsoft.com/office/drawing/2014/main" id="{834C753A-3028-4CB0-9237-BF855660E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Placeholder 19" descr="A picture containing person, table, orange, person&#10;&#10;Description automatically generated">
            <a:extLst>
              <a:ext uri="{FF2B5EF4-FFF2-40B4-BE49-F238E27FC236}">
                <a16:creationId xmlns:a16="http://schemas.microsoft.com/office/drawing/2014/main" id="{F1BCE037-7189-494A-B802-0D5501C05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897" y="-6973"/>
            <a:ext cx="4572000" cy="25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054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-Supermarket Her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wall, floor&#10;&#10;Description automatically generated">
            <a:extLst>
              <a:ext uri="{FF2B5EF4-FFF2-40B4-BE49-F238E27FC236}">
                <a16:creationId xmlns:a16="http://schemas.microsoft.com/office/drawing/2014/main" id="{A1D64239-A353-4BEB-9429-5EFD89EF68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pic>
        <p:nvPicPr>
          <p:cNvPr id="10" name="Picture 9" descr="lindstrom_logo_v01.gif">
            <a:extLst>
              <a:ext uri="{FF2B5EF4-FFF2-40B4-BE49-F238E27FC236}">
                <a16:creationId xmlns:a16="http://schemas.microsoft.com/office/drawing/2014/main" id="{834C753A-3028-4CB0-9237-BF855660E2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4098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5BEEE9-AF9B-46EC-B633-0E7ED4C6DDFF}"/>
              </a:ext>
            </a:extLst>
          </p:cNvPr>
          <p:cNvSpPr/>
          <p:nvPr userDrawn="1"/>
        </p:nvSpPr>
        <p:spPr>
          <a:xfrm>
            <a:off x="5486317" y="0"/>
            <a:ext cx="3657545" cy="25884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39B13C1-117A-4050-9C4E-7D9DF5C54B92}"/>
              </a:ext>
            </a:extLst>
          </p:cNvPr>
          <p:cNvSpPr/>
          <p:nvPr userDrawn="1"/>
        </p:nvSpPr>
        <p:spPr>
          <a:xfrm>
            <a:off x="3657544" y="1"/>
            <a:ext cx="1828773" cy="5143497"/>
          </a:xfrm>
          <a:custGeom>
            <a:avLst/>
            <a:gdLst>
              <a:gd name="connsiteX0" fmla="*/ 0 w 1684790"/>
              <a:gd name="connsiteY0" fmla="*/ 0 h 4423683"/>
              <a:gd name="connsiteX1" fmla="*/ 1684790 w 1684790"/>
              <a:gd name="connsiteY1" fmla="*/ 0 h 4423683"/>
              <a:gd name="connsiteX2" fmla="*/ 1684790 w 1684790"/>
              <a:gd name="connsiteY2" fmla="*/ 2211841 h 4423683"/>
              <a:gd name="connsiteX3" fmla="*/ 1684790 w 1684790"/>
              <a:gd name="connsiteY3" fmla="*/ 2211842 h 4423683"/>
              <a:gd name="connsiteX4" fmla="*/ 1684790 w 1684790"/>
              <a:gd name="connsiteY4" fmla="*/ 4423683 h 4423683"/>
              <a:gd name="connsiteX5" fmla="*/ 0 w 1684790"/>
              <a:gd name="connsiteY5" fmla="*/ 4423683 h 4423683"/>
              <a:gd name="connsiteX6" fmla="*/ 0 w 1684790"/>
              <a:gd name="connsiteY6" fmla="*/ 2211842 h 4423683"/>
              <a:gd name="connsiteX7" fmla="*/ 0 w 1684790"/>
              <a:gd name="connsiteY7" fmla="*/ 2211841 h 442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4790" h="4423683">
                <a:moveTo>
                  <a:pt x="0" y="0"/>
                </a:moveTo>
                <a:lnTo>
                  <a:pt x="1684790" y="0"/>
                </a:lnTo>
                <a:lnTo>
                  <a:pt x="1684790" y="2211841"/>
                </a:lnTo>
                <a:lnTo>
                  <a:pt x="1684790" y="2211842"/>
                </a:lnTo>
                <a:lnTo>
                  <a:pt x="1684790" y="4423683"/>
                </a:lnTo>
                <a:lnTo>
                  <a:pt x="0" y="4423683"/>
                </a:lnTo>
                <a:lnTo>
                  <a:pt x="0" y="2211842"/>
                </a:lnTo>
                <a:lnTo>
                  <a:pt x="0" y="2211841"/>
                </a:lnTo>
                <a:close/>
              </a:path>
            </a:pathLst>
          </a:custGeom>
          <a:solidFill>
            <a:srgbClr val="003F7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8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4C8A87F-AE1A-413B-A300-A54CC449DF21}"/>
              </a:ext>
            </a:extLst>
          </p:cNvPr>
          <p:cNvSpPr/>
          <p:nvPr userDrawn="1"/>
        </p:nvSpPr>
        <p:spPr>
          <a:xfrm>
            <a:off x="-1" y="0"/>
            <a:ext cx="1828772" cy="2571748"/>
          </a:xfrm>
          <a:custGeom>
            <a:avLst/>
            <a:gdLst>
              <a:gd name="connsiteX0" fmla="*/ 0 w 1684789"/>
              <a:gd name="connsiteY0" fmla="*/ 0 h 2211841"/>
              <a:gd name="connsiteX1" fmla="*/ 1684790 w 1684789"/>
              <a:gd name="connsiteY1" fmla="*/ 0 h 2211841"/>
              <a:gd name="connsiteX2" fmla="*/ 1684790 w 1684789"/>
              <a:gd name="connsiteY2" fmla="*/ 2211842 h 2211841"/>
              <a:gd name="connsiteX3" fmla="*/ 0 w 1684789"/>
              <a:gd name="connsiteY3" fmla="*/ 2211842 h 221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789" h="2211841">
                <a:moveTo>
                  <a:pt x="0" y="0"/>
                </a:moveTo>
                <a:lnTo>
                  <a:pt x="1684790" y="0"/>
                </a:lnTo>
                <a:lnTo>
                  <a:pt x="1684790" y="2211842"/>
                </a:lnTo>
                <a:lnTo>
                  <a:pt x="0" y="2211842"/>
                </a:lnTo>
                <a:close/>
              </a:path>
            </a:pathLst>
          </a:custGeom>
          <a:solidFill>
            <a:srgbClr val="7C109A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8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4A92D3-727B-432D-BAB8-6D00547E2E0E}"/>
              </a:ext>
            </a:extLst>
          </p:cNvPr>
          <p:cNvSpPr/>
          <p:nvPr userDrawn="1"/>
        </p:nvSpPr>
        <p:spPr>
          <a:xfrm>
            <a:off x="1828771" y="0"/>
            <a:ext cx="1828772" cy="2571748"/>
          </a:xfrm>
          <a:custGeom>
            <a:avLst/>
            <a:gdLst>
              <a:gd name="connsiteX0" fmla="*/ 0 w 1684789"/>
              <a:gd name="connsiteY0" fmla="*/ 0 h 2211841"/>
              <a:gd name="connsiteX1" fmla="*/ 1684790 w 1684789"/>
              <a:gd name="connsiteY1" fmla="*/ 0 h 2211841"/>
              <a:gd name="connsiteX2" fmla="*/ 1684790 w 1684789"/>
              <a:gd name="connsiteY2" fmla="*/ 2211842 h 2211841"/>
              <a:gd name="connsiteX3" fmla="*/ 0 w 1684789"/>
              <a:gd name="connsiteY3" fmla="*/ 2211842 h 221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789" h="2211841">
                <a:moveTo>
                  <a:pt x="0" y="0"/>
                </a:moveTo>
                <a:lnTo>
                  <a:pt x="1684790" y="0"/>
                </a:lnTo>
                <a:lnTo>
                  <a:pt x="1684790" y="2211842"/>
                </a:lnTo>
                <a:lnTo>
                  <a:pt x="0" y="2211842"/>
                </a:lnTo>
                <a:close/>
              </a:path>
            </a:pathLst>
          </a:custGeom>
          <a:solidFill>
            <a:srgbClr val="7AB80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8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0072327-8DED-4DFA-9AD4-DB4C4C4494B2}"/>
              </a:ext>
            </a:extLst>
          </p:cNvPr>
          <p:cNvSpPr/>
          <p:nvPr userDrawn="1"/>
        </p:nvSpPr>
        <p:spPr>
          <a:xfrm>
            <a:off x="-1" y="2571748"/>
            <a:ext cx="3657545" cy="2571748"/>
          </a:xfrm>
          <a:custGeom>
            <a:avLst/>
            <a:gdLst>
              <a:gd name="connsiteX0" fmla="*/ 0 w 3369578"/>
              <a:gd name="connsiteY0" fmla="*/ 0 h 2211841"/>
              <a:gd name="connsiteX1" fmla="*/ 3369579 w 3369578"/>
              <a:gd name="connsiteY1" fmla="*/ 0 h 2211841"/>
              <a:gd name="connsiteX2" fmla="*/ 3369579 w 3369578"/>
              <a:gd name="connsiteY2" fmla="*/ 2211842 h 2211841"/>
              <a:gd name="connsiteX3" fmla="*/ 0 w 3369578"/>
              <a:gd name="connsiteY3" fmla="*/ 2211842 h 221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9578" h="2211841">
                <a:moveTo>
                  <a:pt x="0" y="0"/>
                </a:moveTo>
                <a:lnTo>
                  <a:pt x="3369579" y="0"/>
                </a:lnTo>
                <a:lnTo>
                  <a:pt x="3369579" y="2211842"/>
                </a:lnTo>
                <a:lnTo>
                  <a:pt x="0" y="2211842"/>
                </a:lnTo>
                <a:close/>
              </a:path>
            </a:pathLst>
          </a:custGeom>
          <a:solidFill>
            <a:srgbClr val="E5233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8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C6508CF-C0AA-456B-8E63-EEE7510F17EB}"/>
              </a:ext>
            </a:extLst>
          </p:cNvPr>
          <p:cNvSpPr/>
          <p:nvPr userDrawn="1"/>
        </p:nvSpPr>
        <p:spPr>
          <a:xfrm>
            <a:off x="7315229" y="2571748"/>
            <a:ext cx="1828772" cy="2571748"/>
          </a:xfrm>
          <a:custGeom>
            <a:avLst/>
            <a:gdLst>
              <a:gd name="connsiteX0" fmla="*/ 0 w 1684789"/>
              <a:gd name="connsiteY0" fmla="*/ 0 h 2211841"/>
              <a:gd name="connsiteX1" fmla="*/ 1684789 w 1684789"/>
              <a:gd name="connsiteY1" fmla="*/ 0 h 2211841"/>
              <a:gd name="connsiteX2" fmla="*/ 1684789 w 1684789"/>
              <a:gd name="connsiteY2" fmla="*/ 2211842 h 2211841"/>
              <a:gd name="connsiteX3" fmla="*/ 0 w 1684789"/>
              <a:gd name="connsiteY3" fmla="*/ 2211842 h 221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789" h="2211841">
                <a:moveTo>
                  <a:pt x="0" y="0"/>
                </a:moveTo>
                <a:lnTo>
                  <a:pt x="1684789" y="0"/>
                </a:lnTo>
                <a:lnTo>
                  <a:pt x="1684789" y="2211842"/>
                </a:lnTo>
                <a:lnTo>
                  <a:pt x="0" y="2211842"/>
                </a:lnTo>
                <a:close/>
              </a:path>
            </a:pathLst>
          </a:custGeom>
          <a:solidFill>
            <a:srgbClr val="0094B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8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3032E-FEF4-4027-9073-8122F54BA531}"/>
              </a:ext>
            </a:extLst>
          </p:cNvPr>
          <p:cNvSpPr/>
          <p:nvPr userDrawn="1"/>
        </p:nvSpPr>
        <p:spPr>
          <a:xfrm>
            <a:off x="5486318" y="2571748"/>
            <a:ext cx="1828772" cy="2571748"/>
          </a:xfrm>
          <a:custGeom>
            <a:avLst/>
            <a:gdLst>
              <a:gd name="connsiteX0" fmla="*/ 0 w 1684789"/>
              <a:gd name="connsiteY0" fmla="*/ 0 h 2211841"/>
              <a:gd name="connsiteX1" fmla="*/ 1684790 w 1684789"/>
              <a:gd name="connsiteY1" fmla="*/ 0 h 2211841"/>
              <a:gd name="connsiteX2" fmla="*/ 1684790 w 1684789"/>
              <a:gd name="connsiteY2" fmla="*/ 2211842 h 2211841"/>
              <a:gd name="connsiteX3" fmla="*/ 0 w 1684789"/>
              <a:gd name="connsiteY3" fmla="*/ 2211842 h 221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789" h="2211841">
                <a:moveTo>
                  <a:pt x="0" y="0"/>
                </a:moveTo>
                <a:lnTo>
                  <a:pt x="1684790" y="0"/>
                </a:lnTo>
                <a:lnTo>
                  <a:pt x="1684790" y="2211842"/>
                </a:lnTo>
                <a:lnTo>
                  <a:pt x="0" y="2211842"/>
                </a:lnTo>
                <a:close/>
              </a:path>
            </a:pathLst>
          </a:custGeom>
          <a:solidFill>
            <a:srgbClr val="CA005D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8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B388DC3-55B2-4A35-8369-C7AF383B23BA}"/>
              </a:ext>
            </a:extLst>
          </p:cNvPr>
          <p:cNvSpPr>
            <a:spLocks noGrp="1"/>
          </p:cNvSpPr>
          <p:nvPr userDrawn="1">
            <p:ph type="body" idx="20" hasCustomPrompt="1"/>
          </p:nvPr>
        </p:nvSpPr>
        <p:spPr>
          <a:xfrm>
            <a:off x="6937382" y="307523"/>
            <a:ext cx="1989823" cy="1934913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40" b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EFD6921-3651-4991-AD5E-142006B6D9AB}"/>
              </a:ext>
            </a:extLst>
          </p:cNvPr>
          <p:cNvSpPr>
            <a:spLocks noGrp="1"/>
          </p:cNvSpPr>
          <p:nvPr userDrawn="1">
            <p:ph type="body" idx="21" hasCustomPrompt="1"/>
          </p:nvPr>
        </p:nvSpPr>
        <p:spPr>
          <a:xfrm>
            <a:off x="5703117" y="3570429"/>
            <a:ext cx="1395455" cy="139389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40" b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text</a:t>
            </a:r>
          </a:p>
          <a:p>
            <a:pPr lvl="0"/>
            <a:r>
              <a:rPr lang="en-US"/>
              <a:t>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786B168-0176-4D2A-9BA6-976066893D01}"/>
              </a:ext>
            </a:extLst>
          </p:cNvPr>
          <p:cNvSpPr>
            <a:spLocks noGrp="1"/>
          </p:cNvSpPr>
          <p:nvPr userDrawn="1">
            <p:ph type="body" idx="22" hasCustomPrompt="1"/>
          </p:nvPr>
        </p:nvSpPr>
        <p:spPr>
          <a:xfrm>
            <a:off x="7531889" y="3570429"/>
            <a:ext cx="1395455" cy="139389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40" b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text</a:t>
            </a:r>
          </a:p>
          <a:p>
            <a:pPr lvl="0"/>
            <a:r>
              <a:rPr lang="en-US"/>
              <a:t>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9605303-2F0E-4CB5-8968-395451616361}"/>
              </a:ext>
            </a:extLst>
          </p:cNvPr>
          <p:cNvSpPr>
            <a:spLocks noGrp="1"/>
          </p:cNvSpPr>
          <p:nvPr userDrawn="1">
            <p:ph type="body" idx="23" hasCustomPrompt="1"/>
          </p:nvPr>
        </p:nvSpPr>
        <p:spPr>
          <a:xfrm>
            <a:off x="3859140" y="1203513"/>
            <a:ext cx="1425720" cy="376081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40" b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text</a:t>
            </a:r>
          </a:p>
          <a:p>
            <a:pPr lvl="0"/>
            <a:r>
              <a:rPr lang="en-US"/>
              <a:t>here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78BF9A1-C176-4A9F-A3DD-5EC6A0972655}"/>
              </a:ext>
            </a:extLst>
          </p:cNvPr>
          <p:cNvSpPr>
            <a:spLocks noGrp="1"/>
          </p:cNvSpPr>
          <p:nvPr userDrawn="1">
            <p:ph type="body" idx="25" hasCustomPrompt="1"/>
          </p:nvPr>
        </p:nvSpPr>
        <p:spPr>
          <a:xfrm>
            <a:off x="216656" y="1307943"/>
            <a:ext cx="1395455" cy="11256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40" b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text</a:t>
            </a:r>
          </a:p>
          <a:p>
            <a:pPr lvl="0"/>
            <a:r>
              <a:rPr lang="en-US"/>
              <a:t>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B58DEBD-EEBE-420A-BBAD-0F16CC2AF8CF}"/>
              </a:ext>
            </a:extLst>
          </p:cNvPr>
          <p:cNvSpPr>
            <a:spLocks noGrp="1"/>
          </p:cNvSpPr>
          <p:nvPr userDrawn="1">
            <p:ph type="body" idx="26" hasCustomPrompt="1"/>
          </p:nvPr>
        </p:nvSpPr>
        <p:spPr>
          <a:xfrm>
            <a:off x="2045429" y="1307943"/>
            <a:ext cx="1395455" cy="11256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40" b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text</a:t>
            </a:r>
          </a:p>
          <a:p>
            <a:pPr lvl="0"/>
            <a:r>
              <a:rPr lang="en-US"/>
              <a:t>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3B3BD0E-197F-4BB0-B211-71D9B1ECC333}"/>
              </a:ext>
            </a:extLst>
          </p:cNvPr>
          <p:cNvSpPr>
            <a:spLocks noGrp="1"/>
          </p:cNvSpPr>
          <p:nvPr userDrawn="1">
            <p:ph type="body" idx="27" hasCustomPrompt="1"/>
          </p:nvPr>
        </p:nvSpPr>
        <p:spPr>
          <a:xfrm>
            <a:off x="216656" y="2728873"/>
            <a:ext cx="1989823" cy="22354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40" b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text here</a:t>
            </a:r>
          </a:p>
        </p:txBody>
      </p:sp>
      <p:pic>
        <p:nvPicPr>
          <p:cNvPr id="108" name="Kuva 3" descr="Kannettava tietokone">
            <a:extLst>
              <a:ext uri="{FF2B5EF4-FFF2-40B4-BE49-F238E27FC236}">
                <a16:creationId xmlns:a16="http://schemas.microsoft.com/office/drawing/2014/main" id="{C09AC6E1-F34D-684E-8EEA-EABC1B613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123" y="80411"/>
            <a:ext cx="1174578" cy="1174578"/>
          </a:xfrm>
          <a:prstGeom prst="rect">
            <a:avLst/>
          </a:prstGeom>
        </p:spPr>
      </p:pic>
      <p:pic>
        <p:nvPicPr>
          <p:cNvPr id="109" name="Kuva 37" descr="Paita">
            <a:extLst>
              <a:ext uri="{FF2B5EF4-FFF2-40B4-BE49-F238E27FC236}">
                <a16:creationId xmlns:a16="http://schemas.microsoft.com/office/drawing/2014/main" id="{F7F14DBA-BF82-0E45-B94E-99F2E3A952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875" y="393284"/>
            <a:ext cx="428843" cy="428843"/>
          </a:xfrm>
          <a:prstGeom prst="rect">
            <a:avLst/>
          </a:prstGeom>
        </p:spPr>
      </p:pic>
      <p:pic>
        <p:nvPicPr>
          <p:cNvPr id="110" name="Kuva 53">
            <a:extLst>
              <a:ext uri="{FF2B5EF4-FFF2-40B4-BE49-F238E27FC236}">
                <a16:creationId xmlns:a16="http://schemas.microsoft.com/office/drawing/2014/main" id="{1FFDD4DF-249E-8F49-B844-4FF147E0C2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2464" y="103077"/>
            <a:ext cx="1145895" cy="976728"/>
          </a:xfrm>
          <a:prstGeom prst="rect">
            <a:avLst/>
          </a:prstGeom>
        </p:spPr>
      </p:pic>
      <p:pic>
        <p:nvPicPr>
          <p:cNvPr id="111" name="Kuva 47">
            <a:extLst>
              <a:ext uri="{FF2B5EF4-FFF2-40B4-BE49-F238E27FC236}">
                <a16:creationId xmlns:a16="http://schemas.microsoft.com/office/drawing/2014/main" id="{BFF39F60-0339-894F-A043-ACBAF2C30E6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825" y="1343945"/>
            <a:ext cx="1145896" cy="1145896"/>
          </a:xfrm>
          <a:prstGeom prst="rect">
            <a:avLst/>
          </a:prstGeom>
        </p:spPr>
      </p:pic>
      <p:pic>
        <p:nvPicPr>
          <p:cNvPr id="112" name="Kuva 32" descr="Avoin käsi ja kasvi">
            <a:extLst>
              <a:ext uri="{FF2B5EF4-FFF2-40B4-BE49-F238E27FC236}">
                <a16:creationId xmlns:a16="http://schemas.microsoft.com/office/drawing/2014/main" id="{B2B642A8-4932-0D42-A45F-F6BEA4D865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2914" y="210613"/>
            <a:ext cx="914400" cy="914400"/>
          </a:xfrm>
          <a:prstGeom prst="rect">
            <a:avLst/>
          </a:prstGeom>
        </p:spPr>
      </p:pic>
      <p:pic>
        <p:nvPicPr>
          <p:cNvPr id="113" name="Kuva 35">
            <a:extLst>
              <a:ext uri="{FF2B5EF4-FFF2-40B4-BE49-F238E27FC236}">
                <a16:creationId xmlns:a16="http://schemas.microsoft.com/office/drawing/2014/main" id="{CDD14521-FEAC-C548-A81C-406661958F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11" y="4125881"/>
            <a:ext cx="881440" cy="838442"/>
          </a:xfrm>
          <a:prstGeom prst="rect">
            <a:avLst/>
          </a:prstGeom>
        </p:spPr>
      </p:pic>
      <p:sp>
        <p:nvSpPr>
          <p:cNvPr id="114" name="Tekstiruutu 8">
            <a:extLst>
              <a:ext uri="{FF2B5EF4-FFF2-40B4-BE49-F238E27FC236}">
                <a16:creationId xmlns:a16="http://schemas.microsoft.com/office/drawing/2014/main" id="{17A58F01-B9CC-4344-806F-CBD2713A6960}"/>
              </a:ext>
            </a:extLst>
          </p:cNvPr>
          <p:cNvSpPr txBox="1"/>
          <p:nvPr userDrawn="1"/>
        </p:nvSpPr>
        <p:spPr>
          <a:xfrm>
            <a:off x="5698471" y="2671481"/>
            <a:ext cx="1281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</a:rPr>
              <a:t>24/7</a:t>
            </a:r>
          </a:p>
        </p:txBody>
      </p:sp>
      <p:pic>
        <p:nvPicPr>
          <p:cNvPr id="115" name="Kuva 45">
            <a:extLst>
              <a:ext uri="{FF2B5EF4-FFF2-40B4-BE49-F238E27FC236}">
                <a16:creationId xmlns:a16="http://schemas.microsoft.com/office/drawing/2014/main" id="{5029AEB8-337C-1945-9759-A9FDF5471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801" y="2665513"/>
            <a:ext cx="847469" cy="71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804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icture Placeholder 105">
            <a:extLst>
              <a:ext uri="{FF2B5EF4-FFF2-40B4-BE49-F238E27FC236}">
                <a16:creationId xmlns:a16="http://schemas.microsoft.com/office/drawing/2014/main" id="{DD82DDF3-00C5-41AD-9698-79CED43819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6439" y="1"/>
            <a:ext cx="2287397" cy="25717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2" name="Picture Placeholder 105">
            <a:extLst>
              <a:ext uri="{FF2B5EF4-FFF2-40B4-BE49-F238E27FC236}">
                <a16:creationId xmlns:a16="http://schemas.microsoft.com/office/drawing/2014/main" id="{413B1F4B-2735-458D-B02E-63BC24092B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3332" y="2571749"/>
            <a:ext cx="2287397" cy="25717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Picture Placeholder 105">
            <a:extLst>
              <a:ext uri="{FF2B5EF4-FFF2-40B4-BE49-F238E27FC236}">
                <a16:creationId xmlns:a16="http://schemas.microsoft.com/office/drawing/2014/main" id="{2A50F78F-D113-4E72-BD6D-76B51CC5D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79548" y="0"/>
            <a:ext cx="2287397" cy="25717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4" name="Picture Placeholder 105">
            <a:extLst>
              <a:ext uri="{FF2B5EF4-FFF2-40B4-BE49-F238E27FC236}">
                <a16:creationId xmlns:a16="http://schemas.microsoft.com/office/drawing/2014/main" id="{0B29E0E8-D94E-43D2-8ED3-0829921A86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7849" y="2571748"/>
            <a:ext cx="2287397" cy="25717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8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image" Target="../media/image1.gif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2800" y="1044000"/>
            <a:ext cx="8258400" cy="79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800" y="2016000"/>
            <a:ext cx="8258400" cy="266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000" y="4860000"/>
            <a:ext cx="72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9A093559-82AD-478B-A597-EAFEA596D7C8}" type="datetime1">
              <a:rPr lang="fi-FI" smtClean="0"/>
              <a:t>25.11.2021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0000" y="4860000"/>
            <a:ext cx="234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860000"/>
            <a:ext cx="46064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3E0CB034-A392-5042-8FC7-461F3780B1D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 descr="lindstrom_logo_v01.gif"/>
          <p:cNvPicPr>
            <a:picLocks noChangeAspect="1"/>
          </p:cNvPicPr>
          <p:nvPr userDrawn="1"/>
        </p:nvPicPr>
        <p:blipFill>
          <a:blip r:embed="rId7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1414737" cy="360000"/>
          </a:xfrm>
          <a:prstGeom prst="rect">
            <a:avLst/>
          </a:prstGeom>
          <a:effectLst>
            <a:outerShdw blurRad="508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841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7" r:id="rId2"/>
    <p:sldLayoutId id="2147483696" r:id="rId3"/>
    <p:sldLayoutId id="2147483865" r:id="rId4"/>
    <p:sldLayoutId id="2147483657" r:id="rId5"/>
    <p:sldLayoutId id="2147483666" r:id="rId6"/>
    <p:sldLayoutId id="2147483654" r:id="rId7"/>
    <p:sldLayoutId id="2147483846" r:id="rId8"/>
    <p:sldLayoutId id="2147483844" r:id="rId9"/>
    <p:sldLayoutId id="2147483843" r:id="rId10"/>
    <p:sldLayoutId id="2147483811" r:id="rId11"/>
    <p:sldLayoutId id="2147483812" r:id="rId12"/>
    <p:sldLayoutId id="2147483649" r:id="rId13"/>
    <p:sldLayoutId id="2147483806" r:id="rId14"/>
    <p:sldLayoutId id="2147483786" r:id="rId15"/>
    <p:sldLayoutId id="2147483788" r:id="rId16"/>
    <p:sldLayoutId id="2147483787" r:id="rId17"/>
    <p:sldLayoutId id="2147483789" r:id="rId18"/>
    <p:sldLayoutId id="2147483790" r:id="rId19"/>
    <p:sldLayoutId id="2147483785" r:id="rId20"/>
    <p:sldLayoutId id="2147483707" r:id="rId21"/>
    <p:sldLayoutId id="2147483764" r:id="rId22"/>
    <p:sldLayoutId id="2147483799" r:id="rId23"/>
    <p:sldLayoutId id="2147483731" r:id="rId24"/>
    <p:sldLayoutId id="2147483778" r:id="rId25"/>
    <p:sldLayoutId id="2147483716" r:id="rId26"/>
    <p:sldLayoutId id="2147483715" r:id="rId27"/>
    <p:sldLayoutId id="2147483779" r:id="rId28"/>
    <p:sldLayoutId id="2147483780" r:id="rId29"/>
    <p:sldLayoutId id="2147483800" r:id="rId30"/>
    <p:sldLayoutId id="2147483719" r:id="rId31"/>
    <p:sldLayoutId id="2147483722" r:id="rId32"/>
    <p:sldLayoutId id="2147483760" r:id="rId33"/>
    <p:sldLayoutId id="2147483718" r:id="rId34"/>
    <p:sldLayoutId id="2147483757" r:id="rId35"/>
    <p:sldLayoutId id="2147483714" r:id="rId36"/>
    <p:sldLayoutId id="2147483708" r:id="rId37"/>
    <p:sldLayoutId id="2147483729" r:id="rId38"/>
    <p:sldLayoutId id="2147483727" r:id="rId39"/>
    <p:sldLayoutId id="2147483801" r:id="rId40"/>
    <p:sldLayoutId id="2147483712" r:id="rId41"/>
    <p:sldLayoutId id="2147483749" r:id="rId42"/>
    <p:sldLayoutId id="2147483750" r:id="rId43"/>
    <p:sldLayoutId id="2147483734" r:id="rId44"/>
    <p:sldLayoutId id="2147483761" r:id="rId45"/>
    <p:sldLayoutId id="2147483743" r:id="rId46"/>
    <p:sldLayoutId id="2147483736" r:id="rId47"/>
    <p:sldLayoutId id="2147483765" r:id="rId48"/>
    <p:sldLayoutId id="2147483709" r:id="rId49"/>
    <p:sldLayoutId id="2147483737" r:id="rId50"/>
    <p:sldLayoutId id="2147483762" r:id="rId51"/>
    <p:sldLayoutId id="2147483763" r:id="rId52"/>
    <p:sldLayoutId id="2147483746" r:id="rId53"/>
    <p:sldLayoutId id="2147483748" r:id="rId54"/>
    <p:sldLayoutId id="2147483768" r:id="rId55"/>
    <p:sldLayoutId id="2147483770" r:id="rId56"/>
    <p:sldLayoutId id="2147483773" r:id="rId57"/>
    <p:sldLayoutId id="2147483781" r:id="rId58"/>
    <p:sldLayoutId id="2147483782" r:id="rId59"/>
    <p:sldLayoutId id="2147483774" r:id="rId60"/>
    <p:sldLayoutId id="2147483775" r:id="rId61"/>
    <p:sldLayoutId id="2147483776" r:id="rId62"/>
    <p:sldLayoutId id="2147483866" r:id="rId63"/>
    <p:sldLayoutId id="2147483862" r:id="rId64"/>
    <p:sldLayoutId id="2147483777" r:id="rId65"/>
    <p:sldLayoutId id="2147483664" r:id="rId66"/>
    <p:sldLayoutId id="2147483659" r:id="rId67"/>
    <p:sldLayoutId id="2147483660" r:id="rId68"/>
    <p:sldLayoutId id="2147483661" r:id="rId69"/>
    <p:sldLayoutId id="2147483662" r:id="rId70"/>
    <p:sldLayoutId id="2147483663" r:id="rId71"/>
    <p:sldLayoutId id="2147483823" r:id="rId72"/>
    <p:sldLayoutId id="2147483841" r:id="rId73"/>
    <p:sldLayoutId id="2147483847" r:id="rId7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800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440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440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26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39" r:id="rId2"/>
    <p:sldLayoutId id="2147483705" r:id="rId3"/>
    <p:sldLayoutId id="2147483815" r:id="rId4"/>
    <p:sldLayoutId id="2147483817" r:id="rId5"/>
    <p:sldLayoutId id="2147483816" r:id="rId6"/>
    <p:sldLayoutId id="2147483842" r:id="rId7"/>
    <p:sldLayoutId id="2147483819" r:id="rId8"/>
    <p:sldLayoutId id="2147483820" r:id="rId9"/>
    <p:sldLayoutId id="2147483822" r:id="rId10"/>
    <p:sldLayoutId id="2147483821" r:id="rId11"/>
    <p:sldLayoutId id="2147483824" r:id="rId12"/>
    <p:sldLayoutId id="2147483826" r:id="rId13"/>
    <p:sldLayoutId id="2147483827" r:id="rId14"/>
    <p:sldLayoutId id="2147483828" r:id="rId15"/>
    <p:sldLayoutId id="2147483830" r:id="rId16"/>
    <p:sldLayoutId id="2147483831" r:id="rId17"/>
    <p:sldLayoutId id="2147483833" r:id="rId18"/>
    <p:sldLayoutId id="2147483834" r:id="rId19"/>
    <p:sldLayoutId id="2147483836" r:id="rId20"/>
    <p:sldLayoutId id="2147483837" r:id="rId21"/>
    <p:sldLayoutId id="2147483838" r:id="rId22"/>
    <p:sldLayoutId id="2147483840" r:id="rId23"/>
    <p:sldLayoutId id="2147483672" r:id="rId24"/>
    <p:sldLayoutId id="2147483804" r:id="rId25"/>
    <p:sldLayoutId id="2147483845" r:id="rId26"/>
  </p:sldLayoutIdLst>
  <p:hf sldNum="0" hdr="0" ftr="0" dt="0"/>
  <p:txStyles>
    <p:titleStyle>
      <a:lvl1pPr algn="l" defTabSz="1063447" rtl="0" eaLnBrk="1" latinLnBrk="0" hangingPunct="1">
        <a:lnSpc>
          <a:spcPct val="90000"/>
        </a:lnSpc>
        <a:spcBef>
          <a:spcPct val="0"/>
        </a:spcBef>
        <a:buNone/>
        <a:defRPr sz="51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5862" indent="-265862" algn="l" defTabSz="1063447" rtl="0" eaLnBrk="1" latinLnBrk="0" hangingPunct="1">
        <a:lnSpc>
          <a:spcPct val="90000"/>
        </a:lnSpc>
        <a:spcBef>
          <a:spcPts val="1163"/>
        </a:spcBef>
        <a:buFont typeface="Arial" panose="020B0604020202020204" pitchFamily="34" charset="0"/>
        <a:buChar char="•"/>
        <a:defRPr sz="3256" kern="1200">
          <a:solidFill>
            <a:schemeClr val="tx1"/>
          </a:solidFill>
          <a:latin typeface="+mn-lt"/>
          <a:ea typeface="+mn-ea"/>
          <a:cs typeface="+mn-cs"/>
        </a:defRPr>
      </a:lvl1pPr>
      <a:lvl2pPr marL="797585" indent="-265862" algn="l" defTabSz="1063447" rtl="0" eaLnBrk="1" latinLnBrk="0" hangingPunct="1">
        <a:lnSpc>
          <a:spcPct val="90000"/>
        </a:lnSpc>
        <a:spcBef>
          <a:spcPts val="582"/>
        </a:spcBef>
        <a:buFont typeface="Arial" panose="020B0604020202020204" pitchFamily="34" charset="0"/>
        <a:buChar char="•"/>
        <a:defRPr sz="2791" kern="1200">
          <a:solidFill>
            <a:schemeClr val="tx1"/>
          </a:solidFill>
          <a:latin typeface="+mn-lt"/>
          <a:ea typeface="+mn-ea"/>
          <a:cs typeface="+mn-cs"/>
        </a:defRPr>
      </a:lvl2pPr>
      <a:lvl3pPr marL="1329309" indent="-265862" algn="l" defTabSz="1063447" rtl="0" eaLnBrk="1" latinLnBrk="0" hangingPunct="1">
        <a:lnSpc>
          <a:spcPct val="90000"/>
        </a:lnSpc>
        <a:spcBef>
          <a:spcPts val="582"/>
        </a:spcBef>
        <a:buFont typeface="Arial" panose="020B0604020202020204" pitchFamily="34" charset="0"/>
        <a:buChar char="•"/>
        <a:defRPr sz="2326" kern="1200">
          <a:solidFill>
            <a:schemeClr val="tx1"/>
          </a:solidFill>
          <a:latin typeface="+mn-lt"/>
          <a:ea typeface="+mn-ea"/>
          <a:cs typeface="+mn-cs"/>
        </a:defRPr>
      </a:lvl3pPr>
      <a:lvl4pPr marL="1861033" indent="-265862" algn="l" defTabSz="1063447" rtl="0" eaLnBrk="1" latinLnBrk="0" hangingPunct="1">
        <a:lnSpc>
          <a:spcPct val="90000"/>
        </a:lnSpc>
        <a:spcBef>
          <a:spcPts val="582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4pPr>
      <a:lvl5pPr marL="2392756" indent="-265862" algn="l" defTabSz="1063447" rtl="0" eaLnBrk="1" latinLnBrk="0" hangingPunct="1">
        <a:lnSpc>
          <a:spcPct val="90000"/>
        </a:lnSpc>
        <a:spcBef>
          <a:spcPts val="582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5pPr>
      <a:lvl6pPr marL="2924480" indent="-265862" algn="l" defTabSz="1063447" rtl="0" eaLnBrk="1" latinLnBrk="0" hangingPunct="1">
        <a:lnSpc>
          <a:spcPct val="90000"/>
        </a:lnSpc>
        <a:spcBef>
          <a:spcPts val="582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6pPr>
      <a:lvl7pPr marL="3456203" indent="-265862" algn="l" defTabSz="1063447" rtl="0" eaLnBrk="1" latinLnBrk="0" hangingPunct="1">
        <a:lnSpc>
          <a:spcPct val="90000"/>
        </a:lnSpc>
        <a:spcBef>
          <a:spcPts val="582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7pPr>
      <a:lvl8pPr marL="3987927" indent="-265862" algn="l" defTabSz="1063447" rtl="0" eaLnBrk="1" latinLnBrk="0" hangingPunct="1">
        <a:lnSpc>
          <a:spcPct val="90000"/>
        </a:lnSpc>
        <a:spcBef>
          <a:spcPts val="582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8pPr>
      <a:lvl9pPr marL="4519651" indent="-265862" algn="l" defTabSz="1063447" rtl="0" eaLnBrk="1" latinLnBrk="0" hangingPunct="1">
        <a:lnSpc>
          <a:spcPct val="90000"/>
        </a:lnSpc>
        <a:spcBef>
          <a:spcPts val="582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3447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1pPr>
      <a:lvl2pPr marL="531724" algn="l" defTabSz="1063447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2pPr>
      <a:lvl3pPr marL="1063447" algn="l" defTabSz="1063447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3pPr>
      <a:lvl4pPr marL="1595171" algn="l" defTabSz="1063447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4pPr>
      <a:lvl5pPr marL="2126894" algn="l" defTabSz="1063447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5pPr>
      <a:lvl6pPr marL="2658618" algn="l" defTabSz="1063447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6pPr>
      <a:lvl7pPr marL="3190342" algn="l" defTabSz="1063447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7pPr>
      <a:lvl8pPr marL="3722065" algn="l" defTabSz="1063447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8pPr>
      <a:lvl9pPr marL="4253789" algn="l" defTabSz="1063447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jpeg"/><Relationship Id="rId4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1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sv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png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jpeg"/><Relationship Id="rId4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081F7B-3A28-4BC8-918B-C50CA577D8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275" y="1021556"/>
            <a:ext cx="4009293" cy="3717167"/>
          </a:xfrm>
        </p:spPr>
        <p:txBody>
          <a:bodyPr anchor="ctr">
            <a:normAutofit/>
          </a:bodyPr>
          <a:lstStyle/>
          <a:p>
            <a:pPr algn="ctr"/>
            <a:r>
              <a:rPr lang="sl-SI" sz="3600" b="0" dirty="0">
                <a:latin typeface="Arial Black" panose="020B0A04020102020204" pitchFamily="34" charset="0"/>
              </a:rPr>
              <a:t>Učinkovito vzdrževanje delovnih oblačil v živilski industriji</a:t>
            </a:r>
            <a:endParaRPr lang="en-US" sz="3600" b="0" dirty="0"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249309-8955-4278-83F8-747B63A9A59C}"/>
              </a:ext>
            </a:extLst>
          </p:cNvPr>
          <p:cNvSpPr txBox="1"/>
          <p:nvPr/>
        </p:nvSpPr>
        <p:spPr>
          <a:xfrm>
            <a:off x="891380" y="-3194169"/>
            <a:ext cx="3071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We care for people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B80086-ECD8-4741-8D78-74D0114975A7}"/>
              </a:ext>
            </a:extLst>
          </p:cNvPr>
          <p:cNvSpPr txBox="1"/>
          <p:nvPr/>
        </p:nvSpPr>
        <p:spPr>
          <a:xfrm>
            <a:off x="1155065" y="-1481261"/>
            <a:ext cx="2934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We care for planet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89C173-2373-4942-ABBB-F85EFF98CA57}"/>
              </a:ext>
            </a:extLst>
          </p:cNvPr>
          <p:cNvSpPr txBox="1"/>
          <p:nvPr/>
        </p:nvSpPr>
        <p:spPr>
          <a:xfrm>
            <a:off x="5181610" y="-3194169"/>
            <a:ext cx="3834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Inspiring businesses to shine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44C8C5-D74E-4979-8162-A414CE506990}"/>
              </a:ext>
            </a:extLst>
          </p:cNvPr>
          <p:cNvSpPr txBox="1"/>
          <p:nvPr/>
        </p:nvSpPr>
        <p:spPr>
          <a:xfrm>
            <a:off x="5181609" y="-1481261"/>
            <a:ext cx="308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Services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C6375DF-C1BA-4A08-987F-8E5E4651B299}"/>
              </a:ext>
            </a:extLst>
          </p:cNvPr>
          <p:cNvSpPr txBox="1">
            <a:spLocks/>
          </p:cNvSpPr>
          <p:nvPr/>
        </p:nvSpPr>
        <p:spPr>
          <a:xfrm>
            <a:off x="5029958" y="19392"/>
            <a:ext cx="1460216" cy="65226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Lindström </a:t>
            </a:r>
            <a:r>
              <a:rPr lang="sl-SI" sz="1600" dirty="0">
                <a:solidFill>
                  <a:schemeClr val="bg1"/>
                </a:solidFill>
              </a:rPr>
              <a:t>na kratko</a:t>
            </a:r>
            <a:endParaRPr lang="en-US" sz="1050" i="1" dirty="0">
              <a:solidFill>
                <a:schemeClr val="bg1"/>
              </a:solidFill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3BADE99-544B-4636-9913-4B08D143EB84}"/>
              </a:ext>
            </a:extLst>
          </p:cNvPr>
          <p:cNvSpPr txBox="1">
            <a:spLocks/>
          </p:cNvSpPr>
          <p:nvPr/>
        </p:nvSpPr>
        <p:spPr>
          <a:xfrm>
            <a:off x="6898742" y="1266193"/>
            <a:ext cx="1496088" cy="7447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1800" dirty="0">
                <a:solidFill>
                  <a:schemeClr val="bg1"/>
                </a:solidFill>
              </a:rPr>
              <a:t>Vpliv na okolje</a:t>
            </a:r>
            <a:endParaRPr lang="en-US" sz="1800" i="1" dirty="0">
              <a:solidFill>
                <a:schemeClr val="bg1"/>
              </a:solidFill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DFEB32B-9D50-4724-959D-47A71CAC8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306" y="2692855"/>
            <a:ext cx="2047520" cy="247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23D1160C-8E49-4371-A357-E51B3D080C1E}"/>
              </a:ext>
            </a:extLst>
          </p:cNvPr>
          <p:cNvSpPr txBox="1">
            <a:spLocks/>
          </p:cNvSpPr>
          <p:nvPr/>
        </p:nvSpPr>
        <p:spPr>
          <a:xfrm>
            <a:off x="4636334" y="4213134"/>
            <a:ext cx="2262408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1800" dirty="0">
                <a:solidFill>
                  <a:schemeClr val="bg1"/>
                </a:solidFill>
              </a:rPr>
              <a:t>Delovna oblačila v živilski industriji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A80E732-5194-4667-8B16-2C78B5CC0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714" y="2620607"/>
            <a:ext cx="2053632" cy="251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25C9B704-BA59-4D0E-9DAA-13294121ABD2}"/>
              </a:ext>
            </a:extLst>
          </p:cNvPr>
          <p:cNvSpPr txBox="1">
            <a:spLocks/>
          </p:cNvSpPr>
          <p:nvPr/>
        </p:nvSpPr>
        <p:spPr>
          <a:xfrm>
            <a:off x="7359783" y="4543460"/>
            <a:ext cx="1496088" cy="4048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1800" dirty="0">
                <a:solidFill>
                  <a:srgbClr val="003F72"/>
                </a:solidFill>
              </a:rPr>
              <a:t>Povzetek</a:t>
            </a:r>
            <a:endParaRPr lang="en-US" sz="1100" i="1" dirty="0">
              <a:solidFill>
                <a:srgbClr val="003F72"/>
              </a:solidFill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17DCA98F-0BB7-4E06-9606-60BF896A7945}"/>
              </a:ext>
            </a:extLst>
          </p:cNvPr>
          <p:cNvSpPr txBox="1"/>
          <p:nvPr/>
        </p:nvSpPr>
        <p:spPr>
          <a:xfrm>
            <a:off x="91654" y="4859465"/>
            <a:ext cx="39979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/>
              <a:t>Jerneja Jelenc, Jesenski živilski seminar, 25.11.2021</a:t>
            </a:r>
            <a:endParaRPr lang="en-GB" sz="800" i="1" dirty="0"/>
          </a:p>
        </p:txBody>
      </p:sp>
    </p:spTree>
    <p:extLst>
      <p:ext uri="{BB962C8B-B14F-4D97-AF65-F5344CB8AC3E}">
        <p14:creationId xmlns:p14="http://schemas.microsoft.com/office/powerpoint/2010/main" val="3499216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56E64FC-EA54-43BE-854C-EF13FB65EEDF}"/>
              </a:ext>
            </a:extLst>
          </p:cNvPr>
          <p:cNvSpPr txBox="1">
            <a:spLocks/>
          </p:cNvSpPr>
          <p:nvPr/>
        </p:nvSpPr>
        <p:spPr>
          <a:xfrm>
            <a:off x="424590" y="960371"/>
            <a:ext cx="1847123" cy="13708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dirty="0"/>
              <a:t>Vzdrževanje</a:t>
            </a:r>
          </a:p>
          <a:p>
            <a:r>
              <a:rPr lang="sl-SI" sz="2000" dirty="0"/>
              <a:t>delovnih oblačil v industrijskem pranju</a:t>
            </a:r>
          </a:p>
          <a:p>
            <a:endParaRPr lang="en-US" sz="2000" dirty="0"/>
          </a:p>
        </p:txBody>
      </p:sp>
      <p:pic>
        <p:nvPicPr>
          <p:cNvPr id="5" name="Graphic 6" descr="Fork and knife">
            <a:extLst>
              <a:ext uri="{FF2B5EF4-FFF2-40B4-BE49-F238E27FC236}">
                <a16:creationId xmlns:a16="http://schemas.microsoft.com/office/drawing/2014/main" id="{9C4F0A82-29CB-4472-A7A6-D23E8924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5269" y="130214"/>
            <a:ext cx="1068453" cy="1068453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4CFEC03-1674-4546-999F-886404A54B42}"/>
              </a:ext>
            </a:extLst>
          </p:cNvPr>
          <p:cNvSpPr txBox="1">
            <a:spLocks/>
          </p:cNvSpPr>
          <p:nvPr/>
        </p:nvSpPr>
        <p:spPr>
          <a:xfrm>
            <a:off x="2365194" y="448552"/>
            <a:ext cx="4972753" cy="43630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144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0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b="1" dirty="0">
                <a:cs typeface="Times New Roman" panose="02020603050405020304" pitchFamily="18" charset="0"/>
              </a:rPr>
              <a:t>Redni validacijski procesi v naši pralnici: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sz="900" dirty="0">
                <a:cs typeface="Times New Roman" panose="02020603050405020304" pitchFamily="18" charset="0"/>
              </a:rPr>
              <a:t>RAL certifikat – preverba 1x letno (nenapovedano) in pošiljanje vzorcev tekstila najmanj 5x letno.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sz="900" dirty="0">
                <a:cs typeface="Times New Roman" panose="02020603050405020304" pitchFamily="18" charset="0"/>
              </a:rPr>
              <a:t>Higienska kontrola – </a:t>
            </a:r>
            <a:r>
              <a:rPr lang="sl-SI" sz="900" b="1" dirty="0">
                <a:cs typeface="Times New Roman" panose="02020603050405020304" pitchFamily="18" charset="0"/>
              </a:rPr>
              <a:t>preverba dezinfekcijskega učinka </a:t>
            </a:r>
            <a:r>
              <a:rPr lang="sl-SI" sz="900" dirty="0">
                <a:cs typeface="Times New Roman" panose="02020603050405020304" pitchFamily="18" charset="0"/>
              </a:rPr>
              <a:t>pranja z </a:t>
            </a:r>
            <a:r>
              <a:rPr lang="sl-SI" sz="900" dirty="0" err="1">
                <a:cs typeface="Times New Roman" panose="02020603050405020304" pitchFamily="18" charset="0"/>
              </a:rPr>
              <a:t>bioindikatorji</a:t>
            </a:r>
            <a:r>
              <a:rPr lang="sl-SI" sz="900" dirty="0">
                <a:cs typeface="Times New Roman" panose="02020603050405020304" pitchFamily="18" charset="0"/>
              </a:rPr>
              <a:t>, mikrobiološka preiskava vzorcev vode, </a:t>
            </a:r>
            <a:r>
              <a:rPr lang="sl-SI" sz="900" b="1" dirty="0">
                <a:cs typeface="Times New Roman" panose="02020603050405020304" pitchFamily="18" charset="0"/>
              </a:rPr>
              <a:t>mikrobiološka preiskava </a:t>
            </a:r>
            <a:r>
              <a:rPr lang="sl-SI" sz="900" dirty="0">
                <a:cs typeface="Times New Roman" panose="02020603050405020304" pitchFamily="18" charset="0"/>
              </a:rPr>
              <a:t>RODAC-agar ploščic, odvzeti brisi, kjer se ugotavlja </a:t>
            </a:r>
            <a:r>
              <a:rPr lang="sl-SI" sz="900" b="1" dirty="0">
                <a:cs typeface="Times New Roman" panose="02020603050405020304" pitchFamily="18" charset="0"/>
              </a:rPr>
              <a:t>število kultur na oblačilih</a:t>
            </a:r>
            <a:r>
              <a:rPr lang="sl-SI" sz="900" dirty="0"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sz="900" dirty="0">
                <a:cs typeface="Times New Roman" panose="02020603050405020304" pitchFamily="18" charset="0"/>
              </a:rPr>
              <a:t>Mesečno se kontrolira </a:t>
            </a:r>
            <a:r>
              <a:rPr lang="sl-SI" sz="900" b="1" dirty="0">
                <a:cs typeface="Times New Roman" panose="02020603050405020304" pitchFamily="18" charset="0"/>
              </a:rPr>
              <a:t>temperatura pri določenih programih </a:t>
            </a:r>
            <a:r>
              <a:rPr lang="sl-SI" sz="900" dirty="0">
                <a:cs typeface="Times New Roman" panose="02020603050405020304" pitchFamily="18" charset="0"/>
              </a:rPr>
              <a:t>– kjer mora temperatura doseči 60°C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sz="900" dirty="0">
                <a:cs typeface="Times New Roman" panose="02020603050405020304" pitchFamily="18" charset="0"/>
              </a:rPr>
              <a:t>Izvedba kontrole procesa pranja s kontrolno tkanino v CNTO poteka v skladu z DIN 53 919, 2. del, 8. odst.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sz="900" dirty="0">
                <a:cs typeface="Times New Roman" panose="02020603050405020304" pitchFamily="18" charset="0"/>
              </a:rPr>
              <a:t>Preverba </a:t>
            </a:r>
            <a:r>
              <a:rPr lang="sl-SI" sz="900" b="1" dirty="0">
                <a:cs typeface="Times New Roman" panose="02020603050405020304" pitchFamily="18" charset="0"/>
              </a:rPr>
              <a:t>vode zadnjega izpiranja </a:t>
            </a:r>
            <a:r>
              <a:rPr lang="sl-SI" sz="900" dirty="0">
                <a:cs typeface="Times New Roman" panose="02020603050405020304" pitchFamily="18" charset="0"/>
              </a:rPr>
              <a:t>– preverba kisika, vsebnosti alkalnih snovi ter temperature vode (preverba za u</a:t>
            </a:r>
            <a:r>
              <a:rPr lang="cs-CZ" sz="900" dirty="0">
                <a:cs typeface="Times New Roman" panose="02020603050405020304" pitchFamily="18" charset="0"/>
              </a:rPr>
              <a:t>činkovitost detergentov);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900" dirty="0">
                <a:cs typeface="Times New Roman" panose="02020603050405020304" pitchFamily="18" charset="0"/>
              </a:rPr>
              <a:t>Pitna voda se pred uporabo zmehča z ionskimi izmenjevalci. Po mehčanju se opravlja dnevna kontrola PH (meritve z merilnimi lističi) in trdote vode (Kompleksometrična metoda) in ugotavlja skladnost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900" dirty="0">
                <a:cs typeface="Times New Roman" panose="02020603050405020304" pitchFamily="18" charset="0"/>
              </a:rPr>
              <a:t>Redna higienska ter tehnična kontrola pralnice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194DE1-D139-4321-9E44-9978E846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2" y="3786811"/>
            <a:ext cx="1311170" cy="132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4B2D23EF-91D9-4A63-B3C0-52AFA003C8EB}"/>
              </a:ext>
            </a:extLst>
          </p:cNvPr>
          <p:cNvSpPr txBox="1"/>
          <p:nvPr/>
        </p:nvSpPr>
        <p:spPr>
          <a:xfrm>
            <a:off x="142312" y="4234547"/>
            <a:ext cx="13305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sl-SI" sz="105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Zaščitite</a:t>
            </a:r>
            <a:r>
              <a:rPr lang="sl-SI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sl-SI" sz="105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sl-SI" sz="105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procese in proizvode</a:t>
            </a:r>
            <a:endParaRPr lang="en-US" sz="105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7DFF9C5-85DC-4C38-B414-76DF6CA49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428" y="1393655"/>
            <a:ext cx="1502294" cy="239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408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 Placeholder 203">
            <a:extLst>
              <a:ext uri="{FF2B5EF4-FFF2-40B4-BE49-F238E27FC236}">
                <a16:creationId xmlns:a16="http://schemas.microsoft.com/office/drawing/2014/main" id="{B02E6065-DE6A-4300-96DD-C02FA617D6B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708438" y="571727"/>
            <a:ext cx="2363145" cy="1942140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1361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2722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4083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5444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6804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69526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50887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Industrijske pralnice ki sledijo standardom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14065</a:t>
            </a:r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jamčijo higieno in pravilno vzdrževanje čez celoten proces. Edino termo-kemični proces industrijske pralnice lahko zagotovi mikrobiološko kontrolo.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Optimizirana uporaba energetskih virov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Text Placeholder 205">
            <a:extLst>
              <a:ext uri="{FF2B5EF4-FFF2-40B4-BE49-F238E27FC236}">
                <a16:creationId xmlns:a16="http://schemas.microsoft.com/office/drawing/2014/main" id="{A729281A-36FC-4E03-B6EF-ADD68EE1A548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5464461" y="3387529"/>
            <a:ext cx="1707356" cy="1530101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1361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2722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4083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5444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6804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69526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50887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400" b="1" dirty="0">
                <a:solidFill>
                  <a:schemeClr val="bg1"/>
                </a:solidFill>
              </a:rPr>
              <a:t>Spletna aplikacija E-</a:t>
            </a:r>
            <a:r>
              <a:rPr lang="sl-SI" sz="1400" b="1" dirty="0" err="1">
                <a:solidFill>
                  <a:schemeClr val="bg1"/>
                </a:solidFill>
              </a:rPr>
              <a:t>Lindstrom</a:t>
            </a:r>
            <a:endParaRPr lang="en-US" sz="1300" dirty="0">
              <a:solidFill>
                <a:schemeClr val="bg1"/>
              </a:solidFill>
            </a:endParaRPr>
          </a:p>
          <a:p>
            <a:pPr algn="ctr"/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sl-SI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spletnimi aplikacijami in sledenjem oblačil imate popolno transparentnost in nadzor – sledite uporabo oblačil.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Text Placeholder 206">
            <a:extLst>
              <a:ext uri="{FF2B5EF4-FFF2-40B4-BE49-F238E27FC236}">
                <a16:creationId xmlns:a16="http://schemas.microsoft.com/office/drawing/2014/main" id="{5A646BD6-B44F-457A-9D34-42624642EE7D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171904" y="2890765"/>
            <a:ext cx="3285941" cy="1209139"/>
          </a:xfrm>
        </p:spPr>
        <p:txBody>
          <a:bodyPr>
            <a:normAutofit lnSpcReduction="10000"/>
          </a:bodyPr>
          <a:lstStyle>
            <a:defPPr>
              <a:defRPr lang="en-US"/>
            </a:defPPr>
            <a:lvl1pPr marL="0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1361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2722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4083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5444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6804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69526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50887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Razbremenite se skrbi za tekstilni odpadek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Odpadna in obrabljena oblačila bodo primerno odstavljena in kmalu tudi zagotovo reciklirana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209" name="Text Placeholder 208">
            <a:extLst>
              <a:ext uri="{FF2B5EF4-FFF2-40B4-BE49-F238E27FC236}">
                <a16:creationId xmlns:a16="http://schemas.microsoft.com/office/drawing/2014/main" id="{5AD13236-A828-4B4C-AE06-73BF048A9614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72417" y="1170380"/>
            <a:ext cx="1698113" cy="1343487"/>
          </a:xfrm>
        </p:spPr>
        <p:txBody>
          <a:bodyPr>
            <a:normAutofit fontScale="47500" lnSpcReduction="20000"/>
          </a:bodyPr>
          <a:lstStyle>
            <a:defPPr>
              <a:defRPr lang="en-US"/>
            </a:defPPr>
            <a:lvl1pPr marL="0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1361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2722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4083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5444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6804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69526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50887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Optimalna količina PRIMERNIH delovnih oblačil pri vas.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zalogo je poskrbljeno pri vašem partnerju.</a:t>
            </a:r>
          </a:p>
          <a:p>
            <a:r>
              <a:rPr lang="sl-SI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Proizvodnja po naročilu.</a:t>
            </a:r>
            <a:endParaRPr lang="en-US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1" name="Text Placeholder 210">
            <a:extLst>
              <a:ext uri="{FF2B5EF4-FFF2-40B4-BE49-F238E27FC236}">
                <a16:creationId xmlns:a16="http://schemas.microsoft.com/office/drawing/2014/main" id="{7AF95731-FF29-49E9-85A0-2844B614DFD9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1892354" y="1170380"/>
            <a:ext cx="1698113" cy="1393804"/>
          </a:xfrm>
        </p:spPr>
        <p:txBody>
          <a:bodyPr lIns="91440" tIns="45720" rIns="91440" bIns="45720" anchor="t">
            <a:normAutofit fontScale="92500"/>
          </a:bodyPr>
          <a:lstStyle>
            <a:defPPr>
              <a:defRPr lang="en-US"/>
            </a:defPPr>
            <a:lvl1pPr marL="0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1361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2722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4083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5444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6804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69526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50887" algn="l" defTabSz="281361" rtl="0" eaLnBrk="1" latinLnBrk="0" hangingPunct="1">
              <a:defRPr sz="11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Zagotovite primerno mikrodistribucijo oblačil. </a:t>
            </a:r>
          </a:p>
          <a:p>
            <a:b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Pomembno je preprečiti navzkrižno kontaminacijo.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B640D-A193-4FFF-A23A-0A22E55AAAAA}"/>
              </a:ext>
            </a:extLst>
          </p:cNvPr>
          <p:cNvSpPr/>
          <p:nvPr/>
        </p:nvSpPr>
        <p:spPr>
          <a:xfrm>
            <a:off x="3907692" y="2387083"/>
            <a:ext cx="785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6E09E8-474A-4264-A18D-6009A4765DD7}"/>
              </a:ext>
            </a:extLst>
          </p:cNvPr>
          <p:cNvSpPr/>
          <p:nvPr/>
        </p:nvSpPr>
        <p:spPr>
          <a:xfrm>
            <a:off x="3785868" y="1457775"/>
            <a:ext cx="16262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sl-SI" sz="1400" b="1" dirty="0">
                <a:solidFill>
                  <a:srgbClr val="FFFFFF"/>
                </a:solidFill>
                <a:latin typeface="Arial" panose="020B0604020202020204" pitchFamily="34" charset="0"/>
              </a:rPr>
              <a:t>Osredotočite se na svojo dejavnost.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endParaRPr lang="en-US" sz="1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endParaRPr lang="en-US" sz="1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sl-SI" sz="1400" b="1" dirty="0">
                <a:solidFill>
                  <a:srgbClr val="FFFFFF"/>
                </a:solidFill>
                <a:latin typeface="Arial" panose="020B0604020202020204" pitchFamily="34" charset="0"/>
              </a:rPr>
              <a:t>Skrb za oblačila in njihovo vzdrževanje lahko prepustite strokovnjakom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</a:rPr>
              <a:t>.</a:t>
            </a:r>
            <a:endParaRPr lang="en-US" sz="1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3D8C00-324C-4C63-928E-C3B312EE8A5C}"/>
              </a:ext>
            </a:extLst>
          </p:cNvPr>
          <p:cNvSpPr/>
          <p:nvPr/>
        </p:nvSpPr>
        <p:spPr>
          <a:xfrm>
            <a:off x="7372048" y="3489100"/>
            <a:ext cx="1771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Vsi vaši zaposleni bodo imeli na voljo čista in primerna oblačila, enotnost delovnih oblačil bo ohranjalo vašo podobo podjetja.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orakulmio 36">
            <a:extLst>
              <a:ext uri="{FF2B5EF4-FFF2-40B4-BE49-F238E27FC236}">
                <a16:creationId xmlns:a16="http://schemas.microsoft.com/office/drawing/2014/main" id="{7834798D-6C8F-AA48-86FD-EFEBAB3B2B6D}"/>
              </a:ext>
            </a:extLst>
          </p:cNvPr>
          <p:cNvSpPr/>
          <p:nvPr/>
        </p:nvSpPr>
        <p:spPr>
          <a:xfrm>
            <a:off x="143334" y="4178967"/>
            <a:ext cx="23794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100% </a:t>
            </a:r>
            <a:r>
              <a:rPr lang="sl-SI" sz="1400" b="1" dirty="0">
                <a:solidFill>
                  <a:schemeClr val="bg1"/>
                </a:solidFill>
              </a:rPr>
              <a:t>oblačil bo recikliranih do leta </a:t>
            </a:r>
            <a:r>
              <a:rPr lang="en-US" sz="1400" b="1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F115B7-4833-42F2-953D-B39A21D6F284}"/>
              </a:ext>
            </a:extLst>
          </p:cNvPr>
          <p:cNvSpPr txBox="1"/>
          <p:nvPr/>
        </p:nvSpPr>
        <p:spPr>
          <a:xfrm>
            <a:off x="5649269" y="196733"/>
            <a:ext cx="375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Zagotovljena higiena na ekološki način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C835EBE3-A9D4-42D5-83BC-AE2571B0FB16}"/>
              </a:ext>
            </a:extLst>
          </p:cNvPr>
          <p:cNvSpPr/>
          <p:nvPr/>
        </p:nvSpPr>
        <p:spPr>
          <a:xfrm>
            <a:off x="7466593" y="2629634"/>
            <a:ext cx="1250876" cy="85946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fika 2" descr="Shirt outline">
            <a:extLst>
              <a:ext uri="{FF2B5EF4-FFF2-40B4-BE49-F238E27FC236}">
                <a16:creationId xmlns:a16="http://schemas.microsoft.com/office/drawing/2014/main" id="{3D603C1C-32D9-411E-BA04-9AEA879068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4096" y="2756414"/>
            <a:ext cx="658581" cy="658581"/>
          </a:xfrm>
          <a:prstGeom prst="rect">
            <a:avLst/>
          </a:prstGeom>
        </p:spPr>
      </p:pic>
      <p:pic>
        <p:nvPicPr>
          <p:cNvPr id="15" name="Grafika 14" descr="Shirt outline">
            <a:extLst>
              <a:ext uri="{FF2B5EF4-FFF2-40B4-BE49-F238E27FC236}">
                <a16:creationId xmlns:a16="http://schemas.microsoft.com/office/drawing/2014/main" id="{15AF47F4-C54F-455E-AB2D-5F70A0BFF0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0785" y="2534758"/>
            <a:ext cx="785362" cy="785362"/>
          </a:xfrm>
          <a:prstGeom prst="rect">
            <a:avLst/>
          </a:prstGeom>
        </p:spPr>
      </p:pic>
      <p:pic>
        <p:nvPicPr>
          <p:cNvPr id="16" name="Grafika 15" descr="Shirt outline">
            <a:extLst>
              <a:ext uri="{FF2B5EF4-FFF2-40B4-BE49-F238E27FC236}">
                <a16:creationId xmlns:a16="http://schemas.microsoft.com/office/drawing/2014/main" id="{7F810857-64FE-4CB0-88F6-CF2E0B6466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3778" y="2596564"/>
            <a:ext cx="717805" cy="7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93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482"/>
          <p:cNvSpPr>
            <a:spLocks noChangeArrowheads="1"/>
          </p:cNvSpPr>
          <p:nvPr/>
        </p:nvSpPr>
        <p:spPr bwMode="auto">
          <a:xfrm>
            <a:off x="392095" y="801273"/>
            <a:ext cx="2495876" cy="31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2025" b="1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Lindström </a:t>
            </a:r>
            <a:r>
              <a:rPr lang="sl-SI" sz="2025" b="1" dirty="0">
                <a:solidFill>
                  <a:srgbClr val="003F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kratko</a:t>
            </a:r>
            <a:endParaRPr lang="en-US" sz="1650" dirty="0">
              <a:solidFill>
                <a:srgbClr val="003F72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7" name="Text Placeholder 7"/>
          <p:cNvSpPr txBox="1">
            <a:spLocks/>
          </p:cNvSpPr>
          <p:nvPr/>
        </p:nvSpPr>
        <p:spPr>
          <a:xfrm>
            <a:off x="315051" y="1165806"/>
            <a:ext cx="4256949" cy="1348802"/>
          </a:xfrm>
          <a:prstGeom prst="rect">
            <a:avLst/>
          </a:prstGeom>
        </p:spPr>
        <p:txBody>
          <a:bodyPr anchor="t"/>
          <a:lstStyle/>
          <a:p>
            <a:pPr lvl="0" algn="just"/>
            <a:r>
              <a:rPr lang="sl-SI" sz="1050" b="1" dirty="0">
                <a:solidFill>
                  <a:srgbClr val="003F72"/>
                </a:solidFill>
                <a:latin typeface="Arial" panose="020B0604020202020204" pitchFamily="34" charset="0"/>
                <a:ea typeface="Gothic A1" pitchFamily="2" charset="-127"/>
                <a:cs typeface="Arial" panose="020B0604020202020204" pitchFamily="34" charset="0"/>
              </a:rPr>
              <a:t>Naš namen in naša vizija </a:t>
            </a:r>
          </a:p>
          <a:p>
            <a:pPr lvl="0" algn="just"/>
            <a:r>
              <a:rPr lang="sl-SI" sz="1050" dirty="0">
                <a:solidFill>
                  <a:srgbClr val="003F72"/>
                </a:solidFill>
                <a:latin typeface="Arial" panose="020B0604020202020204" pitchFamily="34" charset="0"/>
                <a:ea typeface="Gothic A1" pitchFamily="2" charset="-127"/>
                <a:cs typeface="Arial" panose="020B0604020202020204" pitchFamily="34" charset="0"/>
              </a:rPr>
              <a:t>Skrb za ljudi in planet. Naša poslovna rast se načrtuje le v obliki trajnostnega razvoja. </a:t>
            </a:r>
          </a:p>
          <a:p>
            <a:pPr lvl="0" algn="just"/>
            <a:endParaRPr lang="en-US" sz="1050" dirty="0">
              <a:solidFill>
                <a:srgbClr val="003F72"/>
              </a:solidFill>
              <a:latin typeface="Arial" panose="020B0604020202020204" pitchFamily="34" charset="0"/>
              <a:ea typeface="Gothic A1" pitchFamily="2" charset="-127"/>
              <a:cs typeface="Arial" panose="020B0604020202020204" pitchFamily="34" charset="0"/>
            </a:endParaRPr>
          </a:p>
          <a:p>
            <a:pPr lvl="0" algn="just"/>
            <a:r>
              <a:rPr lang="sl-SI" sz="1050" b="1" dirty="0">
                <a:solidFill>
                  <a:srgbClr val="003F72"/>
                </a:solidFill>
                <a:latin typeface="Arial" panose="020B0604020202020204" pitchFamily="34" charset="0"/>
                <a:ea typeface="Gothic A1" pitchFamily="2" charset="-127"/>
                <a:cs typeface="Arial" panose="020B0604020202020204" pitchFamily="34" charset="0"/>
              </a:rPr>
              <a:t>Misija</a:t>
            </a:r>
            <a:endParaRPr lang="en-US" sz="1050" b="1" dirty="0">
              <a:solidFill>
                <a:srgbClr val="003F72"/>
              </a:solidFill>
              <a:latin typeface="Arial" panose="020B0604020202020204" pitchFamily="34" charset="0"/>
              <a:ea typeface="Gothic A1" pitchFamily="2" charset="-127"/>
              <a:cs typeface="Arial" panose="020B0604020202020204" pitchFamily="34" charset="0"/>
            </a:endParaRPr>
          </a:p>
          <a:p>
            <a:pPr lvl="0" algn="just"/>
            <a:r>
              <a:rPr lang="sl-SI" sz="1050" dirty="0">
                <a:solidFill>
                  <a:srgbClr val="003F72"/>
                </a:solidFill>
                <a:latin typeface="Arial"/>
                <a:ea typeface="Gothic A1"/>
                <a:cs typeface="Arial"/>
              </a:rPr>
              <a:t>Smo tekstilno podjetje, ki je osredotočeno na svoje stranke in lajšanje njihovega delovnega procesa. </a:t>
            </a:r>
            <a:endParaRPr lang="en-US" sz="1050" dirty="0">
              <a:solidFill>
                <a:srgbClr val="003F72"/>
              </a:solidFill>
              <a:latin typeface="Arial"/>
              <a:ea typeface="Gothic A1"/>
              <a:cs typeface="Arial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E979463-58D8-479B-B75B-8EE3203C1FAF}"/>
              </a:ext>
            </a:extLst>
          </p:cNvPr>
          <p:cNvSpPr/>
          <p:nvPr/>
        </p:nvSpPr>
        <p:spPr>
          <a:xfrm>
            <a:off x="314880" y="2514608"/>
            <a:ext cx="1265441" cy="816949"/>
          </a:xfrm>
          <a:prstGeom prst="rect">
            <a:avLst/>
          </a:prstGeom>
          <a:solidFill>
            <a:srgbClr val="E5233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 Black"/>
                <a:cs typeface="Arial"/>
              </a:rPr>
              <a:t>4,550</a:t>
            </a:r>
            <a:endParaRPr lang="en-US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1200" dirty="0">
                <a:solidFill>
                  <a:schemeClr val="bg1"/>
                </a:solidFill>
                <a:latin typeface="Arial"/>
                <a:cs typeface="Arial"/>
              </a:rPr>
              <a:t>zaposlenih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96C1BE3-B470-4C19-B424-72F4121E035E}"/>
              </a:ext>
            </a:extLst>
          </p:cNvPr>
          <p:cNvSpPr/>
          <p:nvPr/>
        </p:nvSpPr>
        <p:spPr>
          <a:xfrm>
            <a:off x="1791420" y="2514608"/>
            <a:ext cx="1265441" cy="816949"/>
          </a:xfrm>
          <a:prstGeom prst="rect">
            <a:avLst/>
          </a:prstGeom>
          <a:solidFill>
            <a:srgbClr val="003F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r>
              <a:rPr lang="sl-SI" sz="15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  <a:endParaRPr lang="en-US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Držav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05C4F8-FDC6-4A74-98D0-5BAF6B5E570B}"/>
              </a:ext>
            </a:extLst>
          </p:cNvPr>
          <p:cNvSpPr/>
          <p:nvPr/>
        </p:nvSpPr>
        <p:spPr>
          <a:xfrm>
            <a:off x="3306559" y="2514608"/>
            <a:ext cx="1265441" cy="816949"/>
          </a:xfrm>
          <a:prstGeom prst="rect">
            <a:avLst/>
          </a:prstGeom>
          <a:solidFill>
            <a:srgbClr val="E5233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&gt; 80</a:t>
            </a:r>
          </a:p>
          <a:p>
            <a:pPr algn="ctr"/>
            <a:r>
              <a:rPr lang="sl-S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Lokacij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FB6111-F655-49B1-83FF-9C26A51BB6D0}"/>
              </a:ext>
            </a:extLst>
          </p:cNvPr>
          <p:cNvSpPr/>
          <p:nvPr/>
        </p:nvSpPr>
        <p:spPr>
          <a:xfrm>
            <a:off x="314880" y="3485473"/>
            <a:ext cx="1265441" cy="816949"/>
          </a:xfrm>
          <a:prstGeom prst="rect">
            <a:avLst/>
          </a:prstGeom>
          <a:solidFill>
            <a:srgbClr val="003F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 Black"/>
                <a:cs typeface="Arial"/>
              </a:rPr>
              <a:t>388 M€</a:t>
            </a:r>
          </a:p>
          <a:p>
            <a:pPr algn="ctr"/>
            <a:r>
              <a:rPr lang="sl-SI" sz="750" dirty="0">
                <a:solidFill>
                  <a:schemeClr val="bg1"/>
                </a:solidFill>
                <a:latin typeface="Arial"/>
                <a:cs typeface="Arial"/>
              </a:rPr>
              <a:t>Promet 2020</a:t>
            </a:r>
            <a:endParaRPr lang="en-US" sz="7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2F4270-9D23-449E-B470-E41D1A875C11}"/>
              </a:ext>
            </a:extLst>
          </p:cNvPr>
          <p:cNvSpPr/>
          <p:nvPr/>
        </p:nvSpPr>
        <p:spPr>
          <a:xfrm>
            <a:off x="1791420" y="3485473"/>
            <a:ext cx="1265441" cy="816949"/>
          </a:xfrm>
          <a:prstGeom prst="rect">
            <a:avLst/>
          </a:prstGeom>
          <a:solidFill>
            <a:srgbClr val="E5233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Lindström Oy</a:t>
            </a:r>
            <a:r>
              <a:rPr lang="en-US" sz="7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sl-SI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Finska</a:t>
            </a:r>
            <a:endParaRPr lang="en-US" sz="7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9DDC73-53B1-402C-BEFC-88C3291FBED0}"/>
              </a:ext>
            </a:extLst>
          </p:cNvPr>
          <p:cNvSpPr/>
          <p:nvPr/>
        </p:nvSpPr>
        <p:spPr>
          <a:xfrm>
            <a:off x="3306559" y="3485473"/>
            <a:ext cx="1265441" cy="816949"/>
          </a:xfrm>
          <a:prstGeom prst="rect">
            <a:avLst/>
          </a:prstGeom>
          <a:solidFill>
            <a:srgbClr val="003F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Družinsko </a:t>
            </a:r>
          </a:p>
          <a:p>
            <a:pPr algn="ctr"/>
            <a:r>
              <a:rPr lang="sl-SI" sz="15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podjetje</a:t>
            </a:r>
            <a:endParaRPr lang="en-US" sz="1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8DD768-606A-4AEF-A0D5-F4DD25587DD2}"/>
              </a:ext>
            </a:extLst>
          </p:cNvPr>
          <p:cNvSpPr/>
          <p:nvPr/>
        </p:nvSpPr>
        <p:spPr>
          <a:xfrm>
            <a:off x="314879" y="4408240"/>
            <a:ext cx="4257121" cy="306356"/>
          </a:xfrm>
          <a:prstGeom prst="rect">
            <a:avLst/>
          </a:prstGeom>
          <a:solidFill>
            <a:srgbClr val="003F7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Ustanovljeno leta </a:t>
            </a:r>
            <a:r>
              <a:rPr lang="en-US" sz="15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1848</a:t>
            </a:r>
          </a:p>
        </p:txBody>
      </p:sp>
    </p:spTree>
    <p:extLst>
      <p:ext uri="{BB962C8B-B14F-4D97-AF65-F5344CB8AC3E}">
        <p14:creationId xmlns:p14="http://schemas.microsoft.com/office/powerpoint/2010/main" val="11055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"/>
          <p:cNvSpPr txBox="1">
            <a:spLocks noGrp="1"/>
          </p:cNvSpPr>
          <p:nvPr>
            <p:ph type="title"/>
          </p:nvPr>
        </p:nvSpPr>
        <p:spPr>
          <a:xfrm>
            <a:off x="3198356" y="254062"/>
            <a:ext cx="2747287" cy="9532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accent2"/>
              </a:buClr>
              <a:buSzPts val="2400"/>
            </a:pPr>
            <a:r>
              <a:rPr lang="sl-SI" dirty="0"/>
              <a:t>Vpliv na okolje,</a:t>
            </a:r>
            <a:br>
              <a:rPr lang="sl-SI" dirty="0"/>
            </a:br>
            <a:r>
              <a:rPr lang="sl-SI" dirty="0"/>
              <a:t>tekstilna industrija</a:t>
            </a:r>
            <a:endParaRPr dirty="0"/>
          </a:p>
        </p:txBody>
      </p:sp>
      <p:sp>
        <p:nvSpPr>
          <p:cNvPr id="436" name="Google Shape;436;p1"/>
          <p:cNvSpPr txBox="1"/>
          <p:nvPr/>
        </p:nvSpPr>
        <p:spPr>
          <a:xfrm>
            <a:off x="1624715" y="3987438"/>
            <a:ext cx="1573641" cy="549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bombažna majica = voda, ki jo spijemo v 2 letih in pol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36;p1">
            <a:extLst>
              <a:ext uri="{FF2B5EF4-FFF2-40B4-BE49-F238E27FC236}">
                <a16:creationId xmlns:a16="http://schemas.microsoft.com/office/drawing/2014/main" id="{6FB3E6F7-4E69-4E33-821F-A8A059FE74EB}"/>
              </a:ext>
            </a:extLst>
          </p:cNvPr>
          <p:cNvSpPr txBox="1"/>
          <p:nvPr/>
        </p:nvSpPr>
        <p:spPr>
          <a:xfrm>
            <a:off x="6464342" y="1591972"/>
            <a:ext cx="1573641" cy="85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Pralni stroji &gt; </a:t>
            </a:r>
            <a:r>
              <a:rPr lang="sl-SI" sz="900" b="1" noProof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mikroplastika iz oblačil prehaja v vodne </a:t>
            </a: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sisteme se navsezadnje znajde na naših krožnikih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436;p1">
            <a:extLst>
              <a:ext uri="{FF2B5EF4-FFF2-40B4-BE49-F238E27FC236}">
                <a16:creationId xmlns:a16="http://schemas.microsoft.com/office/drawing/2014/main" id="{18C8F84D-2332-4B11-87C1-E6E77EF37C6C}"/>
              </a:ext>
            </a:extLst>
          </p:cNvPr>
          <p:cNvSpPr txBox="1"/>
          <p:nvPr/>
        </p:nvSpPr>
        <p:spPr>
          <a:xfrm>
            <a:off x="698748" y="2517899"/>
            <a:ext cx="1573641" cy="7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Največje tovarne na Kitajskem za oblačila hitre mode, so ogromni porabniki energije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436;p1">
            <a:extLst>
              <a:ext uri="{FF2B5EF4-FFF2-40B4-BE49-F238E27FC236}">
                <a16:creationId xmlns:a16="http://schemas.microsoft.com/office/drawing/2014/main" id="{F02E87BA-993E-4EBA-A075-0BCA9FA5DE93}"/>
              </a:ext>
            </a:extLst>
          </p:cNvPr>
          <p:cNvSpPr txBox="1"/>
          <p:nvPr/>
        </p:nvSpPr>
        <p:spPr>
          <a:xfrm>
            <a:off x="2876293" y="1289471"/>
            <a:ext cx="3248539" cy="39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Reke so odlagališča neobdelanih kemikalij </a:t>
            </a:r>
          </a:p>
          <a:p>
            <a:pPr algn="ctr">
              <a:lnSpc>
                <a:spcPct val="110000"/>
              </a:lnSpc>
            </a:pP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(Biserna reka na Kitajskem)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436;p1">
            <a:extLst>
              <a:ext uri="{FF2B5EF4-FFF2-40B4-BE49-F238E27FC236}">
                <a16:creationId xmlns:a16="http://schemas.microsoft.com/office/drawing/2014/main" id="{FD24043A-65BE-47AF-9E99-D2390D8D5C6C}"/>
              </a:ext>
            </a:extLst>
          </p:cNvPr>
          <p:cNvSpPr txBox="1"/>
          <p:nvPr/>
        </p:nvSpPr>
        <p:spPr>
          <a:xfrm>
            <a:off x="1159763" y="1686462"/>
            <a:ext cx="1573641" cy="39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Ladijski prevozi nizkocenovnih oblačil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36;p1">
            <a:extLst>
              <a:ext uri="{FF2B5EF4-FFF2-40B4-BE49-F238E27FC236}">
                <a16:creationId xmlns:a16="http://schemas.microsoft.com/office/drawing/2014/main" id="{6445917E-FEDB-4331-91EE-5DA41BC5B2A4}"/>
              </a:ext>
            </a:extLst>
          </p:cNvPr>
          <p:cNvSpPr txBox="1"/>
          <p:nvPr/>
        </p:nvSpPr>
        <p:spPr>
          <a:xfrm>
            <a:off x="6124832" y="3124508"/>
            <a:ext cx="2252662" cy="7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Količina oblačil se je v zadnjih 10 letih povečala za 60%, letno nastane 150 milijard oblačil, 30% jih sploh ne pride do kupca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436;p1">
            <a:extLst>
              <a:ext uri="{FF2B5EF4-FFF2-40B4-BE49-F238E27FC236}">
                <a16:creationId xmlns:a16="http://schemas.microsoft.com/office/drawing/2014/main" id="{C8F1E166-EA9A-44F7-BF44-00978EB77E37}"/>
              </a:ext>
            </a:extLst>
          </p:cNvPr>
          <p:cNvSpPr txBox="1"/>
          <p:nvPr/>
        </p:nvSpPr>
        <p:spPr>
          <a:xfrm>
            <a:off x="4075032" y="4148067"/>
            <a:ext cx="1573641" cy="39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Reciklira se le 1% odvrženih oblačil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FDA983F-5EFD-4472-81FF-EC55F6501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420" y="1828113"/>
            <a:ext cx="2476500" cy="1998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99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"/>
          <p:cNvSpPr txBox="1">
            <a:spLocks noGrp="1"/>
          </p:cNvSpPr>
          <p:nvPr>
            <p:ph type="title"/>
          </p:nvPr>
        </p:nvSpPr>
        <p:spPr>
          <a:xfrm>
            <a:off x="3198356" y="254062"/>
            <a:ext cx="2747287" cy="9532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 fontScale="90000"/>
          </a:bodyPr>
          <a:lstStyle/>
          <a:p>
            <a:pPr algn="ctr">
              <a:spcBef>
                <a:spcPts val="0"/>
              </a:spcBef>
              <a:buClr>
                <a:schemeClr val="accent2"/>
              </a:buClr>
              <a:buSzPts val="2400"/>
            </a:pPr>
            <a:r>
              <a:rPr lang="sl-SI" dirty="0"/>
              <a:t>Vpliv na okolje,</a:t>
            </a:r>
            <a:br>
              <a:rPr lang="sl-SI" dirty="0"/>
            </a:br>
            <a:r>
              <a:rPr lang="sl-SI" dirty="0"/>
              <a:t>NAJEM</a:t>
            </a:r>
            <a:br>
              <a:rPr lang="sl-SI" dirty="0"/>
            </a:br>
            <a:r>
              <a:rPr lang="sl-SI" dirty="0"/>
              <a:t>delovnih oblačil</a:t>
            </a:r>
            <a:endParaRPr dirty="0"/>
          </a:p>
        </p:txBody>
      </p:sp>
      <p:pic>
        <p:nvPicPr>
          <p:cNvPr id="431" name="Google Shape;431;p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2497" y="1555293"/>
            <a:ext cx="5379832" cy="226323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"/>
          <p:cNvSpPr txBox="1"/>
          <p:nvPr/>
        </p:nvSpPr>
        <p:spPr>
          <a:xfrm>
            <a:off x="1331220" y="757595"/>
            <a:ext cx="1924215" cy="78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Oblačila z dolgo obstojnostjo</a:t>
            </a:r>
            <a:endParaRPr dirty="0"/>
          </a:p>
          <a:p>
            <a:pPr algn="r">
              <a:lnSpc>
                <a:spcPct val="110000"/>
              </a:lnSpc>
            </a:pPr>
            <a:r>
              <a:rPr lang="en-GB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90% </a:t>
            </a:r>
            <a:r>
              <a:rPr lang="en-GB" sz="800" b="1" dirty="0" err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Öko-tex</a:t>
            </a:r>
            <a:r>
              <a:rPr lang="en-GB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100 </a:t>
            </a:r>
            <a:r>
              <a:rPr lang="sl-SI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certificirana oblačila </a:t>
            </a:r>
            <a:r>
              <a:rPr lang="sl-SI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 oblikovana iz kakovostnih materialov, primerna za industrijsko vzdrževanje</a:t>
            </a:r>
            <a:r>
              <a:rPr lang="en-GB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"/>
          <p:cNvSpPr txBox="1"/>
          <p:nvPr/>
        </p:nvSpPr>
        <p:spPr>
          <a:xfrm>
            <a:off x="6378042" y="305042"/>
            <a:ext cx="2221170" cy="134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Vzdrževana z minimalno porabo vode in energije </a:t>
            </a:r>
          </a:p>
          <a:p>
            <a:pPr>
              <a:lnSpc>
                <a:spcPct val="110000"/>
              </a:lnSpc>
            </a:pPr>
            <a:r>
              <a:rPr lang="sl-SI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Vodo recikliramo in zmanjšujemo porabo vode in energije z našimi sistemi za rekuperacijo toplote. </a:t>
            </a:r>
          </a:p>
          <a:p>
            <a:pPr>
              <a:lnSpc>
                <a:spcPct val="110000"/>
              </a:lnSpc>
            </a:pPr>
            <a:r>
              <a:rPr lang="sl-SI" sz="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Industrijsko pranje  // Domače pranje: </a:t>
            </a:r>
          </a:p>
          <a:p>
            <a:pPr>
              <a:lnSpc>
                <a:spcPct val="110000"/>
              </a:lnSpc>
            </a:pPr>
            <a:r>
              <a:rPr lang="sl-SI" sz="800" b="1" dirty="0">
                <a:solidFill>
                  <a:schemeClr val="accent3"/>
                </a:solidFill>
                <a:ea typeface="Arial"/>
                <a:cs typeface="Arial"/>
                <a:sym typeface="Arial"/>
              </a:rPr>
              <a:t>41% manj izpusta detergentov v okolje; 55% manj vode</a:t>
            </a:r>
            <a:r>
              <a:rPr lang="sl-SI" sz="800" b="1" dirty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sl-SI" sz="800" b="1" dirty="0">
                <a:solidFill>
                  <a:schemeClr val="accent3"/>
                </a:solidFill>
                <a:ea typeface="Arial"/>
                <a:cs typeface="Arial"/>
                <a:sym typeface="Arial"/>
              </a:rPr>
              <a:t>33% manj energije;</a:t>
            </a:r>
            <a:endParaRPr lang="sl-SI"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"/>
          <p:cNvSpPr txBox="1"/>
          <p:nvPr/>
        </p:nvSpPr>
        <p:spPr>
          <a:xfrm>
            <a:off x="185175" y="2268599"/>
            <a:ext cx="1627322" cy="78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Proizvodnja po naročilu</a:t>
            </a:r>
            <a:endParaRPr dirty="0"/>
          </a:p>
          <a:p>
            <a:pPr algn="r">
              <a:lnSpc>
                <a:spcPct val="110000"/>
              </a:lnSpc>
            </a:pPr>
            <a:r>
              <a:rPr lang="sl-SI" sz="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Lastna proizvodnja omogoča hitro odzivanje na potrebe strank, kar pomeni, da na naših zalogah </a:t>
            </a:r>
            <a:r>
              <a:rPr lang="en-GB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sl-SI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i zastarelih oblačil.</a:t>
            </a:r>
            <a:r>
              <a:rPr lang="en-GB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"/>
          <p:cNvSpPr txBox="1"/>
          <p:nvPr/>
        </p:nvSpPr>
        <p:spPr>
          <a:xfrm>
            <a:off x="7270804" y="2328141"/>
            <a:ext cx="1627322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Optimizirane relacije in transport</a:t>
            </a:r>
            <a:endParaRPr dirty="0"/>
          </a:p>
          <a:p>
            <a:pPr>
              <a:lnSpc>
                <a:spcPct val="110000"/>
              </a:lnSpc>
            </a:pPr>
            <a:r>
              <a:rPr lang="sl-SI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Vozila nikoli niso prazna. Oblačila dostavljamo redno in skušamo doseči minimalni </a:t>
            </a:r>
            <a:r>
              <a:rPr lang="sl-SI" sz="800" b="1" dirty="0" err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ogljični</a:t>
            </a:r>
            <a:r>
              <a:rPr lang="sl-SI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odtis.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"/>
          <p:cNvSpPr txBox="1"/>
          <p:nvPr/>
        </p:nvSpPr>
        <p:spPr>
          <a:xfrm>
            <a:off x="1812497" y="3848855"/>
            <a:ext cx="1573641" cy="80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Popravila in ponovna uporaba oblačil</a:t>
            </a:r>
            <a:endParaRPr dirty="0"/>
          </a:p>
          <a:p>
            <a:pPr algn="r">
              <a:lnSpc>
                <a:spcPct val="110000"/>
              </a:lnSpc>
            </a:pPr>
            <a:r>
              <a:rPr lang="sl-SI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Letno popravimo več kot </a:t>
            </a:r>
            <a:r>
              <a:rPr lang="en-GB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sl-SI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mili</a:t>
            </a:r>
            <a:r>
              <a:rPr lang="sl-SI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en-GB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lang="sl-SI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sl-SI" sz="800" dirty="0">
                <a:sym typeface="Arial"/>
              </a:rPr>
              <a:t> </a:t>
            </a:r>
            <a:r>
              <a:rPr lang="sl-SI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oblačil </a:t>
            </a:r>
            <a:r>
              <a:rPr lang="sl-SI" sz="800" dirty="0">
                <a:latin typeface="Arial"/>
                <a:ea typeface="Arial"/>
                <a:cs typeface="Arial"/>
                <a:sym typeface="Arial"/>
              </a:rPr>
              <a:t>oz. </a:t>
            </a:r>
            <a:r>
              <a:rPr lang="en-GB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36% </a:t>
            </a:r>
            <a:r>
              <a:rPr lang="sl-SI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naših oblačil v obtoku</a:t>
            </a:r>
            <a:r>
              <a:rPr lang="en-GB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"/>
          <p:cNvSpPr txBox="1"/>
          <p:nvPr/>
        </p:nvSpPr>
        <p:spPr>
          <a:xfrm>
            <a:off x="5203703" y="3942654"/>
            <a:ext cx="2447253" cy="105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sl-SI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Recikliranje tekstila</a:t>
            </a:r>
            <a:endParaRPr dirty="0"/>
          </a:p>
          <a:p>
            <a:pPr>
              <a:lnSpc>
                <a:spcPct val="110000"/>
              </a:lnSpc>
            </a:pPr>
            <a:r>
              <a:rPr lang="sl-SI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Želimo doseči </a:t>
            </a:r>
            <a:r>
              <a:rPr lang="en-GB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100%</a:t>
            </a:r>
            <a:r>
              <a:rPr lang="sl-SI" sz="800" b="1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recikliranje</a:t>
            </a:r>
            <a:r>
              <a:rPr lang="en-GB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l-SI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našega tekstila in našega odpadka v nove produkte, ali v nove material </a:t>
            </a:r>
            <a:r>
              <a:rPr lang="sl-SI" sz="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oz</a:t>
            </a:r>
            <a:r>
              <a:rPr lang="sl-SI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tekstilna vlakna. </a:t>
            </a:r>
          </a:p>
          <a:p>
            <a:pPr>
              <a:lnSpc>
                <a:spcPct val="110000"/>
              </a:lnSpc>
            </a:pPr>
            <a:r>
              <a:rPr lang="sl-SI" sz="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Leto 2020: 28% recikliranega tekstila. </a:t>
            </a:r>
          </a:p>
          <a:p>
            <a:pPr>
              <a:lnSpc>
                <a:spcPct val="110000"/>
              </a:lnSpc>
            </a:pPr>
            <a:r>
              <a:rPr lang="sl-SI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Leto 2021 (cilj) 40% recikliranega materiala. </a:t>
            </a:r>
          </a:p>
          <a:p>
            <a:pPr>
              <a:lnSpc>
                <a:spcPct val="110000"/>
              </a:lnSpc>
            </a:pPr>
            <a:r>
              <a:rPr lang="sl-SI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Leto 2025 (cilj) 100%.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"/>
          <p:cNvSpPr/>
          <p:nvPr/>
        </p:nvSpPr>
        <p:spPr>
          <a:xfrm>
            <a:off x="2774605" y="2599459"/>
            <a:ext cx="1008609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sl-SI" sz="750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Zmanjševanje prekomerne proizvodnje</a:t>
            </a:r>
            <a:endParaRPr lang="en-GB" sz="800" b="1" dirty="0">
              <a:solidFill>
                <a:schemeClr val="accent2"/>
              </a:solidFill>
              <a:ea typeface="Arial"/>
              <a:cs typeface="Arial"/>
              <a:sym typeface="Arial"/>
            </a:endParaRPr>
          </a:p>
          <a:p>
            <a:pPr algn="ctr"/>
            <a:endParaRPr lang="en-US" dirty="0"/>
          </a:p>
        </p:txBody>
      </p:sp>
      <p:sp>
        <p:nvSpPr>
          <p:cNvPr id="439" name="Google Shape;439;p1"/>
          <p:cNvSpPr/>
          <p:nvPr/>
        </p:nvSpPr>
        <p:spPr>
          <a:xfrm>
            <a:off x="5346991" y="2599459"/>
            <a:ext cx="10310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sl-SI" sz="750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Ohranjanje naših</a:t>
            </a:r>
          </a:p>
          <a:p>
            <a:pPr algn="ctr"/>
            <a:r>
              <a:rPr lang="sl-SI" sz="750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naravnih virov</a:t>
            </a:r>
            <a:endParaRPr sz="750" b="1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5391CCF2-1493-4DFC-A215-4FF6BF3D4021}"/>
              </a:ext>
            </a:extLst>
          </p:cNvPr>
          <p:cNvSpPr txBox="1"/>
          <p:nvPr/>
        </p:nvSpPr>
        <p:spPr>
          <a:xfrm>
            <a:off x="50007" y="4385905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00" dirty="0"/>
              <a:t>*Study by ETSA 2012 and water &amp; energy consumption of home washing machine</a:t>
            </a:r>
          </a:p>
          <a:p>
            <a:endParaRPr lang="fi-FI" sz="500" dirty="0"/>
          </a:p>
          <a:p>
            <a:r>
              <a:rPr lang="fi-FI" sz="500" dirty="0"/>
              <a:t>** Lindström Sustainability reports and internal reporting – accuracy +/- 3-5 % units </a:t>
            </a:r>
          </a:p>
          <a:p>
            <a:endParaRPr lang="fi-FI" sz="500" dirty="0"/>
          </a:p>
        </p:txBody>
      </p:sp>
    </p:spTree>
    <p:extLst>
      <p:ext uri="{BB962C8B-B14F-4D97-AF65-F5344CB8AC3E}">
        <p14:creationId xmlns:p14="http://schemas.microsoft.com/office/powerpoint/2010/main" val="132779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56E64FC-EA54-43BE-854C-EF13FB65EEDF}"/>
              </a:ext>
            </a:extLst>
          </p:cNvPr>
          <p:cNvSpPr txBox="1">
            <a:spLocks/>
          </p:cNvSpPr>
          <p:nvPr/>
        </p:nvSpPr>
        <p:spPr>
          <a:xfrm>
            <a:off x="424590" y="960371"/>
            <a:ext cx="2247173" cy="11827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dirty="0"/>
              <a:t>Najem delovnih oblačil v živilski industriji. </a:t>
            </a:r>
          </a:p>
          <a:p>
            <a:endParaRPr lang="en-US" sz="2000" dirty="0"/>
          </a:p>
        </p:txBody>
      </p:sp>
      <p:pic>
        <p:nvPicPr>
          <p:cNvPr id="5" name="Graphic 6" descr="Fork and knife">
            <a:extLst>
              <a:ext uri="{FF2B5EF4-FFF2-40B4-BE49-F238E27FC236}">
                <a16:creationId xmlns:a16="http://schemas.microsoft.com/office/drawing/2014/main" id="{9C4F0A82-29CB-4472-A7A6-D23E8924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5269" y="130214"/>
            <a:ext cx="1068453" cy="1068453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4CFEC03-1674-4546-999F-886404A54B42}"/>
              </a:ext>
            </a:extLst>
          </p:cNvPr>
          <p:cNvSpPr txBox="1">
            <a:spLocks/>
          </p:cNvSpPr>
          <p:nvPr/>
        </p:nvSpPr>
        <p:spPr>
          <a:xfrm>
            <a:off x="2723142" y="664440"/>
            <a:ext cx="4707216" cy="39924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44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0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Podjetja živilske industrije morajo upoštevati različne standarde, da bi izpolnila zakonske zahteve in predpise o varnosti hrane ter zaščitila potrošnike in zagotovila visoko higiensko raven.</a:t>
            </a:r>
          </a:p>
          <a:p>
            <a:r>
              <a:rPr lang="cs-CZ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Standarde je treba upoštevati v celotni dobavni verigi.</a:t>
            </a:r>
          </a:p>
          <a:p>
            <a:r>
              <a:rPr lang="cs-CZ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 živilski industriji ni usklajenega globalnega standarda za delovna oblačila</a:t>
            </a:r>
          </a:p>
          <a:p>
            <a:endParaRPr lang="cs-CZ" sz="12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Oblačila v živilski industriji ščitijo izdelek ali proizvodni proces pred različnimi oblikami kontaminacije.</a:t>
            </a:r>
          </a:p>
          <a:p>
            <a:r>
              <a:rPr lang="cs-CZ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Delovna oblačila, ki se uporabljajo v živilski industriji, se ne štejejo za osebno zaščitno opremo. Ščitijo proces proizvodnje hrane, ne pa uporabnika pred nevarnostmi v pomenu varnosti in zdravja pri delu.</a:t>
            </a:r>
          </a:p>
          <a:p>
            <a:pPr marL="0" indent="0">
              <a:buNone/>
            </a:pPr>
            <a:endParaRPr lang="cs-CZ" sz="12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Podjetja živilske industrije razvrščajo lastne procese glede na stopnjo tveganja, odvisno od vrste proizvodnje in dela procesa.</a:t>
            </a:r>
          </a:p>
          <a:p>
            <a:r>
              <a:rPr lang="cs-CZ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Vsaka stopnja tveganja zahteva drugačno raven zaščite.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BE4EE1CF-185C-4E4B-A6E7-945CDA694E8D}"/>
              </a:ext>
            </a:extLst>
          </p:cNvPr>
          <p:cNvSpPr txBox="1"/>
          <p:nvPr/>
        </p:nvSpPr>
        <p:spPr>
          <a:xfrm rot="724826">
            <a:off x="7522797" y="2820986"/>
            <a:ext cx="1250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003F72"/>
                </a:solidFill>
              </a:rPr>
              <a:t>HACCP</a:t>
            </a:r>
          </a:p>
          <a:p>
            <a:r>
              <a:rPr lang="sl-SI" sz="1050" b="0" i="0" dirty="0">
                <a:solidFill>
                  <a:srgbClr val="003F72"/>
                </a:solidFill>
                <a:effectLst/>
                <a:latin typeface="Arial" panose="020B0604020202020204" pitchFamily="34" charset="0"/>
              </a:rPr>
              <a:t>mednarodni sistem zagotavljanja varne prehrane</a:t>
            </a:r>
            <a:endParaRPr lang="sl-SI" sz="1050" u="sng" dirty="0">
              <a:solidFill>
                <a:srgbClr val="003F72"/>
              </a:solidFill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4FD2202E-E9A1-4813-9A41-CECAE9A69A6E}"/>
              </a:ext>
            </a:extLst>
          </p:cNvPr>
          <p:cNvSpPr txBox="1"/>
          <p:nvPr/>
        </p:nvSpPr>
        <p:spPr>
          <a:xfrm rot="20991031">
            <a:off x="3171739" y="4369831"/>
            <a:ext cx="24532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003F72"/>
                </a:solidFill>
              </a:rPr>
              <a:t>ISO 9001</a:t>
            </a:r>
          </a:p>
          <a:p>
            <a:r>
              <a:rPr lang="sl-SI" sz="1200" dirty="0">
                <a:solidFill>
                  <a:srgbClr val="003F72"/>
                </a:solidFill>
              </a:rPr>
              <a:t>(sistem vodenja kakovosti)</a:t>
            </a:r>
            <a:endParaRPr lang="en-GB" sz="1200" dirty="0">
              <a:solidFill>
                <a:srgbClr val="003F72"/>
              </a:solidFill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1B71168E-8B6B-4954-8CFF-7EF21BA0A7E1}"/>
              </a:ext>
            </a:extLst>
          </p:cNvPr>
          <p:cNvSpPr txBox="1"/>
          <p:nvPr/>
        </p:nvSpPr>
        <p:spPr>
          <a:xfrm rot="296366">
            <a:off x="1507770" y="2099152"/>
            <a:ext cx="1250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solidFill>
                  <a:srgbClr val="003F72"/>
                </a:solidFill>
              </a:rPr>
              <a:t>ISO 14001</a:t>
            </a:r>
          </a:p>
          <a:p>
            <a:pPr algn="ctr"/>
            <a:r>
              <a:rPr lang="sl-SI" sz="1200" dirty="0">
                <a:solidFill>
                  <a:srgbClr val="003F72"/>
                </a:solidFill>
              </a:rPr>
              <a:t>(sistem ravnanja z okoljem)</a:t>
            </a:r>
            <a:endParaRPr lang="en-GB" sz="1200" dirty="0">
              <a:solidFill>
                <a:srgbClr val="003F72"/>
              </a:solidFill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E670B1D1-FDF5-40A3-8B4D-746E73F33E2C}"/>
              </a:ext>
            </a:extLst>
          </p:cNvPr>
          <p:cNvSpPr txBox="1"/>
          <p:nvPr/>
        </p:nvSpPr>
        <p:spPr>
          <a:xfrm rot="21288632">
            <a:off x="95312" y="2732295"/>
            <a:ext cx="140842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003F72"/>
                </a:solidFill>
              </a:rPr>
              <a:t>EN 14065</a:t>
            </a:r>
          </a:p>
          <a:p>
            <a:r>
              <a:rPr lang="pl-PL" sz="1100" dirty="0">
                <a:solidFill>
                  <a:srgbClr val="003F72"/>
                </a:solidFill>
              </a:rPr>
              <a:t>sistem za nadzor mikrobiološke kakovosti perila (RABC)</a:t>
            </a:r>
            <a:endParaRPr lang="en-GB" sz="1100" dirty="0">
              <a:solidFill>
                <a:srgbClr val="003F72"/>
              </a:solidFill>
            </a:endParaRP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F23DD3C9-FEC6-48AF-AA12-DFB0E15B8669}"/>
              </a:ext>
            </a:extLst>
          </p:cNvPr>
          <p:cNvSpPr txBox="1"/>
          <p:nvPr/>
        </p:nvSpPr>
        <p:spPr>
          <a:xfrm rot="314657">
            <a:off x="7594482" y="4089831"/>
            <a:ext cx="1250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003F72"/>
                </a:solidFill>
              </a:rPr>
              <a:t>DIN</a:t>
            </a:r>
          </a:p>
          <a:p>
            <a:r>
              <a:rPr lang="sl-SI" sz="1200" dirty="0">
                <a:solidFill>
                  <a:srgbClr val="003F72"/>
                </a:solidFill>
              </a:rPr>
              <a:t>(nemški standard)</a:t>
            </a:r>
            <a:endParaRPr lang="en-GB" sz="1200" dirty="0">
              <a:solidFill>
                <a:srgbClr val="003F72"/>
              </a:solidFill>
            </a:endParaRP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4511E3B8-583A-44B5-A76D-6E292C022868}"/>
              </a:ext>
            </a:extLst>
          </p:cNvPr>
          <p:cNvSpPr txBox="1"/>
          <p:nvPr/>
        </p:nvSpPr>
        <p:spPr>
          <a:xfrm>
            <a:off x="7469254" y="874924"/>
            <a:ext cx="12501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003F72"/>
                </a:solidFill>
              </a:rPr>
              <a:t>IFS</a:t>
            </a:r>
          </a:p>
          <a:p>
            <a:r>
              <a:rPr lang="sl-SI" sz="1050" dirty="0">
                <a:solidFill>
                  <a:srgbClr val="003F72"/>
                </a:solidFill>
              </a:rPr>
              <a:t>(združenje svetovnih deležnikov v živilski industriji)</a:t>
            </a:r>
            <a:endParaRPr lang="en-GB" sz="1050" dirty="0">
              <a:solidFill>
                <a:srgbClr val="003F72"/>
              </a:solidFill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79672282-2671-42E4-B0B3-B2BD2ED33419}"/>
              </a:ext>
            </a:extLst>
          </p:cNvPr>
          <p:cNvSpPr txBox="1"/>
          <p:nvPr/>
        </p:nvSpPr>
        <p:spPr>
          <a:xfrm rot="20931099">
            <a:off x="7790083" y="1951290"/>
            <a:ext cx="107842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003F72"/>
                </a:solidFill>
              </a:rPr>
              <a:t>BRC</a:t>
            </a:r>
          </a:p>
          <a:p>
            <a:r>
              <a:rPr lang="sl-SI" sz="1100" dirty="0">
                <a:solidFill>
                  <a:srgbClr val="003F72"/>
                </a:solidFill>
              </a:rPr>
              <a:t>(UK standard)</a:t>
            </a:r>
            <a:endParaRPr lang="en-GB" sz="1100" dirty="0">
              <a:solidFill>
                <a:srgbClr val="003F72"/>
              </a:solidFill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F04C3B10-9D94-472D-B8D3-9DB77F9E73DE}"/>
              </a:ext>
            </a:extLst>
          </p:cNvPr>
          <p:cNvSpPr txBox="1"/>
          <p:nvPr/>
        </p:nvSpPr>
        <p:spPr>
          <a:xfrm rot="190124">
            <a:off x="1009134" y="3881206"/>
            <a:ext cx="161983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003F72"/>
                </a:solidFill>
              </a:rPr>
              <a:t>RAL</a:t>
            </a:r>
          </a:p>
          <a:p>
            <a:r>
              <a:rPr lang="pl-PL" sz="1100" dirty="0">
                <a:solidFill>
                  <a:srgbClr val="003F72"/>
                </a:solidFill>
              </a:rPr>
              <a:t>inštitut </a:t>
            </a:r>
            <a:r>
              <a:rPr lang="en-US" sz="1100" dirty="0">
                <a:solidFill>
                  <a:srgbClr val="003F72"/>
                </a:solidFill>
              </a:rPr>
              <a:t>Hohenstein</a:t>
            </a:r>
            <a:r>
              <a:rPr lang="sl-SI" sz="1100" dirty="0">
                <a:solidFill>
                  <a:srgbClr val="003F72"/>
                </a:solidFill>
              </a:rPr>
              <a:t> izvaja nadzor kakovost in higiene pranja</a:t>
            </a:r>
          </a:p>
          <a:p>
            <a:r>
              <a:rPr lang="sl-SI" sz="1100" dirty="0">
                <a:solidFill>
                  <a:srgbClr val="003F72"/>
                </a:solidFill>
              </a:rPr>
              <a:t>(</a:t>
            </a:r>
            <a:r>
              <a:rPr lang="sl-SI" sz="1100" dirty="0" err="1">
                <a:solidFill>
                  <a:srgbClr val="003F72"/>
                </a:solidFill>
              </a:rPr>
              <a:t>Food</a:t>
            </a:r>
            <a:r>
              <a:rPr lang="sl-SI" sz="1100" dirty="0">
                <a:solidFill>
                  <a:srgbClr val="003F72"/>
                </a:solidFill>
              </a:rPr>
              <a:t> </a:t>
            </a:r>
            <a:r>
              <a:rPr lang="sl-SI" sz="1100" dirty="0" err="1">
                <a:solidFill>
                  <a:srgbClr val="003F72"/>
                </a:solidFill>
              </a:rPr>
              <a:t>industry</a:t>
            </a:r>
            <a:r>
              <a:rPr lang="sl-SI" sz="1100" dirty="0">
                <a:solidFill>
                  <a:srgbClr val="003F72"/>
                </a:solidFill>
              </a:rPr>
              <a:t>: RAL3)</a:t>
            </a:r>
            <a:endParaRPr lang="en-GB" sz="1100" dirty="0">
              <a:solidFill>
                <a:srgbClr val="003F72"/>
              </a:solidFill>
            </a:endParaRP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C2378443-5CAD-471C-80D8-2C011729A40E}"/>
              </a:ext>
            </a:extLst>
          </p:cNvPr>
          <p:cNvSpPr txBox="1"/>
          <p:nvPr/>
        </p:nvSpPr>
        <p:spPr>
          <a:xfrm rot="314657">
            <a:off x="5660377" y="4437382"/>
            <a:ext cx="1899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003F72"/>
                </a:solidFill>
              </a:rPr>
              <a:t>EFSA</a:t>
            </a:r>
          </a:p>
          <a:p>
            <a:r>
              <a:rPr lang="sl-SI" sz="1200" dirty="0">
                <a:solidFill>
                  <a:srgbClr val="003F72"/>
                </a:solidFill>
              </a:rPr>
              <a:t>Evropska agencija za varnost hrane</a:t>
            </a:r>
            <a:endParaRPr lang="en-GB" sz="1200" dirty="0">
              <a:solidFill>
                <a:srgbClr val="003F72"/>
              </a:solidFill>
            </a:endParaRP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3C7E2286-9934-4D1C-9550-4E359A5B21DD}"/>
              </a:ext>
            </a:extLst>
          </p:cNvPr>
          <p:cNvSpPr txBox="1"/>
          <p:nvPr/>
        </p:nvSpPr>
        <p:spPr>
          <a:xfrm>
            <a:off x="8329294" y="3997961"/>
            <a:ext cx="94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003F72"/>
                </a:solidFill>
              </a:rPr>
              <a:t>FSSC</a:t>
            </a:r>
            <a:endParaRPr lang="en-GB" sz="1100" dirty="0">
              <a:solidFill>
                <a:srgbClr val="003F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9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56E64FC-EA54-43BE-854C-EF13FB65EEDF}"/>
              </a:ext>
            </a:extLst>
          </p:cNvPr>
          <p:cNvSpPr txBox="1">
            <a:spLocks/>
          </p:cNvSpPr>
          <p:nvPr/>
        </p:nvSpPr>
        <p:spPr>
          <a:xfrm>
            <a:off x="424590" y="960371"/>
            <a:ext cx="2247173" cy="11827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dirty="0"/>
              <a:t>Stopnje tveganja</a:t>
            </a:r>
          </a:p>
          <a:p>
            <a:endParaRPr lang="en-US" sz="2000" dirty="0"/>
          </a:p>
        </p:txBody>
      </p:sp>
      <p:pic>
        <p:nvPicPr>
          <p:cNvPr id="5" name="Graphic 6" descr="Fork and knife">
            <a:extLst>
              <a:ext uri="{FF2B5EF4-FFF2-40B4-BE49-F238E27FC236}">
                <a16:creationId xmlns:a16="http://schemas.microsoft.com/office/drawing/2014/main" id="{9C4F0A82-29CB-4472-A7A6-D23E8924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5269" y="130214"/>
            <a:ext cx="1068453" cy="1068453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4CFEC03-1674-4546-999F-886404A54B42}"/>
              </a:ext>
            </a:extLst>
          </p:cNvPr>
          <p:cNvSpPr txBox="1">
            <a:spLocks/>
          </p:cNvSpPr>
          <p:nvPr/>
        </p:nvSpPr>
        <p:spPr>
          <a:xfrm>
            <a:off x="2801725" y="1046096"/>
            <a:ext cx="4707216" cy="29472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144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0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100" b="1" dirty="0">
                <a:cs typeface="Times New Roman" panose="02020603050405020304" pitchFamily="18" charset="0"/>
              </a:rPr>
              <a:t>Nizko tveganje (1. stopnja)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100" dirty="0">
                <a:cs typeface="Times New Roman" panose="02020603050405020304" pitchFamily="18" charset="0"/>
              </a:rPr>
              <a:t>Ravnanje z težko pokvarljivimi živili, npr. kava, krompir, pijače, testenine;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100" dirty="0">
                <a:cs typeface="Times New Roman" panose="02020603050405020304" pitchFamily="18" charset="0"/>
              </a:rPr>
              <a:t>Hrana je pakirana ali predmet nadaljnje predelave;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100" dirty="0">
                <a:cs typeface="Times New Roman" panose="02020603050405020304" pitchFamily="18" charset="0"/>
              </a:rPr>
              <a:t>Zaščitna funkcija oblačila je preprosta;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100" dirty="0">
                <a:cs typeface="Times New Roman" panose="02020603050405020304" pitchFamily="18" charset="0"/>
              </a:rPr>
              <a:t>Delovna oblačila je treba menjati tedensko ali ko postanejo nečista.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cs-CZ" sz="11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100" b="1" dirty="0">
                <a:cs typeface="Times New Roman" panose="02020603050405020304" pitchFamily="18" charset="0"/>
              </a:rPr>
              <a:t>Visoko tveganje (2. stopnja)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100" dirty="0">
                <a:cs typeface="Times New Roman" panose="02020603050405020304" pitchFamily="18" charset="0"/>
              </a:rPr>
              <a:t>Ravnanje z nepakiranimi, pokvarljivimi živili, ki jih je mogoče nadalje predelati, npr. surovo meso;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100" dirty="0">
                <a:cs typeface="Times New Roman" panose="02020603050405020304" pitchFamily="18" charset="0"/>
              </a:rPr>
              <a:t>Zaščitna funkcija oblačila mora biti visoka;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100" dirty="0">
                <a:cs typeface="Times New Roman" panose="02020603050405020304" pitchFamily="18" charset="0"/>
              </a:rPr>
              <a:t>Delovna oblačila je treba menjati vsak dan.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cs-CZ" sz="1100" b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100" b="1" dirty="0">
                <a:cs typeface="Times New Roman" panose="02020603050405020304" pitchFamily="18" charset="0"/>
              </a:rPr>
              <a:t>Največje tveganje (3. stopnja)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100" dirty="0">
                <a:cs typeface="Times New Roman" panose="02020603050405020304" pitchFamily="18" charset="0"/>
              </a:rPr>
              <a:t>Ravnanje z nepakiranimi, za uživanje pripravljenimi hitro pokvarljivimi živili, ki se ne bodo dodatno segrevala npr. solate, suši;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100" dirty="0">
                <a:cs typeface="Times New Roman" panose="02020603050405020304" pitchFamily="18" charset="0"/>
              </a:rPr>
              <a:t>Zagotoviti je treba najvišjo raven zaščitne funkcije;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100" dirty="0">
                <a:cs typeface="Times New Roman" panose="02020603050405020304" pitchFamily="18" charset="0"/>
              </a:rPr>
              <a:t>Delovna oblačila je treba menjati vsak dan ali večkrat dnevno.</a:t>
            </a:r>
            <a:endParaRPr lang="cs-CZ" sz="1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607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56E64FC-EA54-43BE-854C-EF13FB65EEDF}"/>
              </a:ext>
            </a:extLst>
          </p:cNvPr>
          <p:cNvSpPr txBox="1">
            <a:spLocks/>
          </p:cNvSpPr>
          <p:nvPr/>
        </p:nvSpPr>
        <p:spPr>
          <a:xfrm>
            <a:off x="424590" y="960371"/>
            <a:ext cx="2247173" cy="11827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dirty="0"/>
              <a:t>Delovna oblačila v živilski industriji</a:t>
            </a:r>
          </a:p>
          <a:p>
            <a:endParaRPr lang="en-US" sz="2000" dirty="0"/>
          </a:p>
        </p:txBody>
      </p:sp>
      <p:pic>
        <p:nvPicPr>
          <p:cNvPr id="5" name="Graphic 6" descr="Fork and knife">
            <a:extLst>
              <a:ext uri="{FF2B5EF4-FFF2-40B4-BE49-F238E27FC236}">
                <a16:creationId xmlns:a16="http://schemas.microsoft.com/office/drawing/2014/main" id="{9C4F0A82-29CB-4472-A7A6-D23E8924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5269" y="130214"/>
            <a:ext cx="1068453" cy="1068453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4CFEC03-1674-4546-999F-886404A54B42}"/>
              </a:ext>
            </a:extLst>
          </p:cNvPr>
          <p:cNvSpPr txBox="1">
            <a:spLocks/>
          </p:cNvSpPr>
          <p:nvPr/>
        </p:nvSpPr>
        <p:spPr>
          <a:xfrm>
            <a:off x="2823156" y="1789752"/>
            <a:ext cx="5192132" cy="29472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144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0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100" b="1" dirty="0">
                <a:cs typeface="Times New Roman" panose="02020603050405020304" pitchFamily="18" charset="0"/>
              </a:rPr>
              <a:t>Tehnične zahteve delovnih oblačil po mnogoterih živilskih standardih: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cs-CZ" sz="1100" b="1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b="1" dirty="0">
                <a:cs typeface="Times New Roman" panose="02020603050405020304" pitchFamily="18" charset="0"/>
              </a:rPr>
              <a:t>Prekrit sistem zapiranja brez všitih gumbov (skriti netki);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b="1" dirty="0">
                <a:cs typeface="Times New Roman" panose="02020603050405020304" pitchFamily="18" charset="0"/>
              </a:rPr>
              <a:t>Možnost zapenjanja do vratu;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b="1" dirty="0">
                <a:cs typeface="Times New Roman" panose="02020603050405020304" pitchFamily="18" charset="0"/>
              </a:rPr>
              <a:t>Halje brez žepov ali samo z notranjimi žepi (če je možno, nižje od pasu);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b="1" dirty="0">
                <a:cs typeface="Times New Roman" panose="02020603050405020304" pitchFamily="18" charset="0"/>
              </a:rPr>
              <a:t>Kapa pokriva celotno lasišče;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b="1" dirty="0">
                <a:cs typeface="Times New Roman" panose="02020603050405020304" pitchFamily="18" charset="0"/>
              </a:rPr>
              <a:t>Oblačila naj bi bila svetlejših barv, najbolj priporočljiva je bela;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b="1" dirty="0">
                <a:cs typeface="Times New Roman" panose="02020603050405020304" pitchFamily="18" charset="0"/>
              </a:rPr>
              <a:t>Možnost zaščitnih rokavov;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b="1" dirty="0">
                <a:cs typeface="Times New Roman" panose="02020603050405020304" pitchFamily="18" charset="0"/>
              </a:rPr>
              <a:t>Novi trendi kažejo tudi na nove materiale. Predvsem v narokavnikih in pokrivalih za obraz;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cs-CZ" sz="1100" b="1" dirty="0"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Tx/>
              <a:buChar char="-"/>
            </a:pPr>
            <a:endParaRPr lang="cs-CZ" sz="1200" dirty="0">
              <a:cs typeface="Times New Roman" panose="02020603050405020304" pitchFamily="18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30365E9-1F3D-4E7D-863F-171780EE8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156" y="180928"/>
            <a:ext cx="949783" cy="61350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17BF384-198F-47E1-A28C-AC5AE9AA6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049" y="180928"/>
            <a:ext cx="1948613" cy="137081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23C7F36-FA27-4A49-83BB-C852A184A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055" y="25052"/>
            <a:ext cx="1135176" cy="15624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E194DE1-D139-4321-9E44-9978E846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2" y="3786811"/>
            <a:ext cx="1311170" cy="132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4B2D23EF-91D9-4A63-B3C0-52AFA003C8EB}"/>
              </a:ext>
            </a:extLst>
          </p:cNvPr>
          <p:cNvSpPr txBox="1"/>
          <p:nvPr/>
        </p:nvSpPr>
        <p:spPr>
          <a:xfrm>
            <a:off x="142312" y="4234547"/>
            <a:ext cx="13305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sl-SI" sz="105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Zaščitite</a:t>
            </a:r>
            <a:r>
              <a:rPr lang="sl-SI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sl-SI" sz="105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sl-SI" sz="105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procese in proizvode</a:t>
            </a:r>
            <a:endParaRPr lang="en-US" sz="105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140892EB-705A-4AFF-A114-351C7B87C5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0618" y="1112136"/>
            <a:ext cx="754857" cy="2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88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56E64FC-EA54-43BE-854C-EF13FB65EEDF}"/>
              </a:ext>
            </a:extLst>
          </p:cNvPr>
          <p:cNvSpPr txBox="1">
            <a:spLocks/>
          </p:cNvSpPr>
          <p:nvPr/>
        </p:nvSpPr>
        <p:spPr>
          <a:xfrm>
            <a:off x="424591" y="960371"/>
            <a:ext cx="1989998" cy="13708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dirty="0"/>
              <a:t>Priporočila in procesi z oblačili v živilski industriji</a:t>
            </a:r>
          </a:p>
          <a:p>
            <a:endParaRPr lang="en-US" sz="2000" dirty="0"/>
          </a:p>
        </p:txBody>
      </p:sp>
      <p:pic>
        <p:nvPicPr>
          <p:cNvPr id="5" name="Graphic 6" descr="Fork and knife">
            <a:extLst>
              <a:ext uri="{FF2B5EF4-FFF2-40B4-BE49-F238E27FC236}">
                <a16:creationId xmlns:a16="http://schemas.microsoft.com/office/drawing/2014/main" id="{9C4F0A82-29CB-4472-A7A6-D23E8924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5269" y="130214"/>
            <a:ext cx="1068453" cy="1068453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4CFEC03-1674-4546-999F-886404A54B42}"/>
              </a:ext>
            </a:extLst>
          </p:cNvPr>
          <p:cNvSpPr txBox="1">
            <a:spLocks/>
          </p:cNvSpPr>
          <p:nvPr/>
        </p:nvSpPr>
        <p:spPr>
          <a:xfrm>
            <a:off x="2671762" y="864394"/>
            <a:ext cx="4307681" cy="3799961"/>
          </a:xfrm>
          <a:prstGeom prst="rect">
            <a:avLst/>
          </a:prstGeom>
        </p:spPr>
        <p:txBody>
          <a:bodyPr anchor="ctr">
            <a:noAutofit/>
          </a:bodyPr>
          <a:lstStyle>
            <a:lvl1pPr marL="144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0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dirty="0">
                <a:cs typeface="Times New Roman" panose="02020603050405020304" pitchFamily="18" charset="0"/>
              </a:rPr>
              <a:t>Zaposleni mora imeti na razpolago dovolj čistih oblačil;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dirty="0">
                <a:cs typeface="Times New Roman" panose="02020603050405020304" pitchFamily="18" charset="0"/>
              </a:rPr>
              <a:t>Na najvišji stopnji tveganja se morajo oblačila ob prehodu v druge proizvodne procese spreminjati / menjati;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dirty="0">
                <a:cs typeface="Times New Roman" panose="02020603050405020304" pitchFamily="18" charset="0"/>
              </a:rPr>
              <a:t>Dezinfekcija rok preden se oblečemo v delovna oblačila;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dirty="0">
                <a:cs typeface="Times New Roman" panose="02020603050405020304" pitchFamily="18" charset="0"/>
              </a:rPr>
              <a:t>Oblačilo se uporablja samo v procesu/ prostoru proizvodnje;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b="1" dirty="0">
                <a:cs typeface="Times New Roman" panose="02020603050405020304" pitchFamily="18" charset="0"/>
              </a:rPr>
              <a:t>Umazana oblačila je potrebno zbirati na način, ki onemogoča navzkrižno kontaminacijo ali ponovno uporabo istega oblačila;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b="1" dirty="0">
                <a:cs typeface="Times New Roman" panose="02020603050405020304" pitchFamily="18" charset="0"/>
              </a:rPr>
              <a:t>Mikrodistribucija oblačil mora zagotavljati ločevanje čistega/nečistega perila ter minimalizirati možnost kritičnih točk kontaminacije;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1100" b="1" dirty="0">
                <a:cs typeface="Times New Roman" panose="02020603050405020304" pitchFamily="18" charset="0"/>
              </a:rPr>
              <a:t>Visoko priporočilo velja za vodenje nadzora nad delovnimi oblačili;</a:t>
            </a:r>
            <a:endParaRPr lang="cs-CZ" sz="1200" dirty="0"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194DE1-D139-4321-9E44-9978E846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2" y="3786811"/>
            <a:ext cx="1311170" cy="132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4B2D23EF-91D9-4A63-B3C0-52AFA003C8EB}"/>
              </a:ext>
            </a:extLst>
          </p:cNvPr>
          <p:cNvSpPr txBox="1"/>
          <p:nvPr/>
        </p:nvSpPr>
        <p:spPr>
          <a:xfrm>
            <a:off x="142312" y="4234547"/>
            <a:ext cx="13305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sl-SI" sz="105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Zaščitite</a:t>
            </a:r>
            <a:r>
              <a:rPr lang="sl-SI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sl-SI" sz="105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sl-SI" sz="105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procese in proizvode</a:t>
            </a:r>
            <a:endParaRPr lang="en-US" sz="105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50AAF01-CF21-4C13-8BDA-BD576B562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556" y="1418815"/>
            <a:ext cx="1939569" cy="310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22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56E64FC-EA54-43BE-854C-EF13FB65EEDF}"/>
              </a:ext>
            </a:extLst>
          </p:cNvPr>
          <p:cNvSpPr txBox="1">
            <a:spLocks/>
          </p:cNvSpPr>
          <p:nvPr/>
        </p:nvSpPr>
        <p:spPr>
          <a:xfrm>
            <a:off x="424591" y="960371"/>
            <a:ext cx="1925704" cy="13708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000" dirty="0"/>
              <a:t>Vzdrževanje</a:t>
            </a:r>
          </a:p>
          <a:p>
            <a:r>
              <a:rPr lang="sl-SI" sz="2000" dirty="0"/>
              <a:t>delovnih oblačil v industrijskem pranju</a:t>
            </a:r>
          </a:p>
          <a:p>
            <a:endParaRPr lang="en-US" sz="2000" dirty="0"/>
          </a:p>
        </p:txBody>
      </p:sp>
      <p:pic>
        <p:nvPicPr>
          <p:cNvPr id="5" name="Graphic 6" descr="Fork and knife">
            <a:extLst>
              <a:ext uri="{FF2B5EF4-FFF2-40B4-BE49-F238E27FC236}">
                <a16:creationId xmlns:a16="http://schemas.microsoft.com/office/drawing/2014/main" id="{9C4F0A82-29CB-4472-A7A6-D23E8924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5269" y="130214"/>
            <a:ext cx="1068453" cy="1068453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4CFEC03-1674-4546-999F-886404A54B42}"/>
              </a:ext>
            </a:extLst>
          </p:cNvPr>
          <p:cNvSpPr txBox="1">
            <a:spLocks/>
          </p:cNvSpPr>
          <p:nvPr/>
        </p:nvSpPr>
        <p:spPr>
          <a:xfrm>
            <a:off x="2278857" y="609370"/>
            <a:ext cx="4972753" cy="44058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144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0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440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900" b="1" dirty="0">
                <a:cs typeface="Times New Roman" panose="02020603050405020304" pitchFamily="18" charset="0"/>
              </a:rPr>
              <a:t>Pralnica Lindstrom: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900" dirty="0">
                <a:cs typeface="Times New Roman" panose="02020603050405020304" pitchFamily="18" charset="0"/>
              </a:rPr>
              <a:t>Termo-kemično čiščenje (mikrobiološko kakovost) zagotavlja le industrijsko pranje. Osnova za kemično čiščenje je pravilno doziranje ‚Ozonit performens‘ z glavnim dezinfekcijskim sredstvom, vodikovim peroksidom (H2O2);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900" dirty="0">
                <a:cs typeface="Times New Roman" panose="02020603050405020304" pitchFamily="18" charset="0"/>
              </a:rPr>
              <a:t>Strogo ločevanje čistega / nečistega dela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900" dirty="0">
                <a:cs typeface="Times New Roman" panose="02020603050405020304" pitchFamily="18" charset="0"/>
              </a:rPr>
              <a:t>Proces čiščenja je v skladu z vsemi potrebnimi standardi;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900" dirty="0">
                <a:cs typeface="Times New Roman" panose="02020603050405020304" pitchFamily="18" charset="0"/>
              </a:rPr>
              <a:t>Morebitne posebne meritve ali preverbe (ugotavljanje sledi glutena);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900" dirty="0">
                <a:cs typeface="Times New Roman" panose="02020603050405020304" pitchFamily="18" charset="0"/>
              </a:rPr>
              <a:t>Ne uporablja se belil ali mehčalca;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900" dirty="0">
                <a:cs typeface="Times New Roman" panose="02020603050405020304" pitchFamily="18" charset="0"/>
              </a:rPr>
              <a:t>Strogi validacijski in kontrolni procesi;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cs-CZ" sz="9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900" b="1" dirty="0">
                <a:cs typeface="Times New Roman" panose="02020603050405020304" pitchFamily="18" charset="0"/>
              </a:rPr>
              <a:t>Mogoča tveganja pri pranju doma: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900" dirty="0">
                <a:cs typeface="Times New Roman" panose="02020603050405020304" pitchFamily="18" charset="0"/>
              </a:rPr>
              <a:t>Mikrobiološka nevarnost, rast mikrobov v pralnem stroju.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900" dirty="0">
                <a:cs typeface="Times New Roman" panose="02020603050405020304" pitchFamily="18" charset="0"/>
              </a:rPr>
              <a:t>Mikrobi preživijo tudi med pranjem (brez dezinfekcije in primernega časovnega intervala temperature (nad 60°C 10minut)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900" dirty="0">
                <a:cs typeface="Times New Roman" panose="02020603050405020304" pitchFamily="18" charset="0"/>
              </a:rPr>
              <a:t>Rast plesni in bakterij pri nekontroliranem shranjevanju umazanih oblačil na delovnem mestu ali doma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cs-CZ" sz="900" dirty="0">
                <a:cs typeface="Times New Roman" panose="02020603050405020304" pitchFamily="18" charset="0"/>
              </a:rPr>
              <a:t>Možna ponovna kontaminacija čistega tekstila (prevoz na delo, prehod med področji v podjetju, transport)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194DE1-D139-4321-9E44-9978E846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2" y="3786811"/>
            <a:ext cx="1311170" cy="132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4B2D23EF-91D9-4A63-B3C0-52AFA003C8EB}"/>
              </a:ext>
            </a:extLst>
          </p:cNvPr>
          <p:cNvSpPr txBox="1"/>
          <p:nvPr/>
        </p:nvSpPr>
        <p:spPr>
          <a:xfrm>
            <a:off x="142312" y="4234547"/>
            <a:ext cx="13305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sl-SI" sz="105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Zaščitite</a:t>
            </a:r>
            <a:r>
              <a:rPr lang="sl-SI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sl-SI" sz="105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sl-SI" sz="105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procese in proizvode</a:t>
            </a:r>
            <a:endParaRPr lang="en-US" sz="105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7DFF9C5-85DC-4C38-B414-76DF6CA49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428" y="1393655"/>
            <a:ext cx="1502294" cy="239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907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ndström">
      <a:dk1>
        <a:srgbClr val="000000"/>
      </a:dk1>
      <a:lt1>
        <a:srgbClr val="FFFFFF"/>
      </a:lt1>
      <a:dk2>
        <a:srgbClr val="E52330"/>
      </a:dk2>
      <a:lt2>
        <a:srgbClr val="E52330"/>
      </a:lt2>
      <a:accent1>
        <a:srgbClr val="0094B3"/>
      </a:accent1>
      <a:accent2>
        <a:srgbClr val="003F72"/>
      </a:accent2>
      <a:accent3>
        <a:srgbClr val="7AB800"/>
      </a:accent3>
      <a:accent4>
        <a:srgbClr val="FF7900"/>
      </a:accent4>
      <a:accent5>
        <a:srgbClr val="7C109A"/>
      </a:accent5>
      <a:accent6>
        <a:srgbClr val="CA005D"/>
      </a:accent6>
      <a:hlink>
        <a:srgbClr val="003F72"/>
      </a:hlink>
      <a:folHlink>
        <a:srgbClr val="0094B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Layoutminimized for email.pptx" id="{B604A92C-D424-4510-AA74-B36A01C521AD}" vid="{2632C365-6D69-47D6-9AAA-7D30212B8EE0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CECF9360AA964E898807BE1AA15F74" ma:contentTypeVersion="2" ma:contentTypeDescription="Create a new document." ma:contentTypeScope="" ma:versionID="082e59764b669385639a07641c596397">
  <xsd:schema xmlns:xsd="http://www.w3.org/2001/XMLSchema" xmlns:xs="http://www.w3.org/2001/XMLSchema" xmlns:p="http://schemas.microsoft.com/office/2006/metadata/properties" xmlns:ns2="921f8b66-914f-4e0e-b234-92dfd464ae57" targetNamespace="http://schemas.microsoft.com/office/2006/metadata/properties" ma:root="true" ma:fieldsID="d6d42c8d287e533dc405148ebb54c100" ns2:_="">
    <xsd:import namespace="921f8b66-914f-4e0e-b234-92dfd464ae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1f8b66-914f-4e0e-b234-92dfd464ae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D7C958-E785-45EB-983F-1916D253A73E}">
  <ds:schemaRefs>
    <ds:schemaRef ds:uri="921f8b66-914f-4e0e-b234-92dfd464ae5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9ACA2CF-A1FA-4B49-8C3D-F64DDE5601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7C4C0F-BC9F-4B16-B1A6-638171CECC7B}">
  <ds:schemaRefs>
    <ds:schemaRef ds:uri="921f8b66-914f-4e0e-b234-92dfd464ae5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1668</TotalTime>
  <Words>1439</Words>
  <Application>Microsoft Office PowerPoint</Application>
  <PresentationFormat>Diaprojekcija na zaslonu (16:9)</PresentationFormat>
  <Paragraphs>192</Paragraphs>
  <Slides>11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11</vt:i4>
      </vt:variant>
    </vt:vector>
  </HeadingPairs>
  <TitlesOfParts>
    <vt:vector size="19" baseType="lpstr">
      <vt:lpstr>Arial Black</vt:lpstr>
      <vt:lpstr>Benton Sans Black</vt:lpstr>
      <vt:lpstr>Calibri</vt:lpstr>
      <vt:lpstr>Segoe UI</vt:lpstr>
      <vt:lpstr>Times New Roman</vt:lpstr>
      <vt:lpstr>Arial</vt:lpstr>
      <vt:lpstr>Office Theme</vt:lpstr>
      <vt:lpstr>Office Theme</vt:lpstr>
      <vt:lpstr>Učinkovito vzdrževanje delovnih oblačil v živilski industriji</vt:lpstr>
      <vt:lpstr>PowerPointova predstavitev</vt:lpstr>
      <vt:lpstr>Vpliv na okolje, tekstilna industrija</vt:lpstr>
      <vt:lpstr>Vpliv na okolje, NAJEM delovnih oblačil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Lindström 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Kettunen Anni</dc:creator>
  <cp:lastModifiedBy>Jelenc Jerneja</cp:lastModifiedBy>
  <cp:revision>5</cp:revision>
  <dcterms:created xsi:type="dcterms:W3CDTF">2020-09-17T07:17:12Z</dcterms:created>
  <dcterms:modified xsi:type="dcterms:W3CDTF">2021-11-25T13:24:59Z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0x010100A3CECF9360AA964E898807BE1AA15F74</vt:lpwstr>
  </property>
  <property fmtid="{D5CDD505-2E9C-101B-9397-08002B2CF9AE}" pid="3" name="LindstromTopicOrClass">
    <vt:lpwstr>12;#Company|b8f3e819-04b6-4035-897f-92fc361249ee</vt:lpwstr>
  </property>
  <property fmtid="{D5CDD505-2E9C-101B-9397-08002B2CF9AE}" pid="4" name="LindstromDocumentCountry">
    <vt:lpwstr>2;#Global|89deb6e6-8f1b-4f84-bfc2-b2ad2d499a3c</vt:lpwstr>
  </property>
  <property fmtid="{D5CDD505-2E9C-101B-9397-08002B2CF9AE}" pid="5" name="LindstromConfidentiality">
    <vt:lpwstr>3;#Internal|e051ee05-28a2-4ecb-bf90-91076858cfc2</vt:lpwstr>
  </property>
</Properties>
</file>